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7" r:id="rId29"/>
    <p:sldId id="305" r:id="rId30"/>
    <p:sldId id="289" r:id="rId31"/>
    <p:sldId id="429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404" autoAdjust="0"/>
  </p:normalViewPr>
  <p:slideViewPr>
    <p:cSldViewPr>
      <p:cViewPr varScale="1">
        <p:scale>
          <a:sx n="67" d="100"/>
          <a:sy n="67" d="100"/>
        </p:scale>
        <p:origin x="548" y="4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"/>
            <a:ext cx="12172187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83823" y="5948171"/>
            <a:ext cx="1408176" cy="90982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93645" y="380"/>
            <a:ext cx="6475856" cy="903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01215" y="1766061"/>
            <a:ext cx="8989568" cy="4596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8811" y="6464985"/>
            <a:ext cx="244475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5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5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71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92.jpe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73.png"/><Relationship Id="rId9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71.png"/><Relationship Id="rId7" Type="http://schemas.openxmlformats.org/officeDocument/2006/relationships/image" Target="../media/image9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1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2.png"/><Relationship Id="rId7" Type="http://schemas.openxmlformats.org/officeDocument/2006/relationships/image" Target="../media/image10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6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6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5.png"/><Relationship Id="rId2" Type="http://schemas.openxmlformats.org/officeDocument/2006/relationships/image" Target="../media/image44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3.png"/><Relationship Id="rId10" Type="http://schemas.openxmlformats.org/officeDocument/2006/relationships/image" Target="../media/image109.png"/><Relationship Id="rId19" Type="http://schemas.openxmlformats.org/officeDocument/2006/relationships/image" Target="../media/image117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26" Type="http://schemas.openxmlformats.org/officeDocument/2006/relationships/image" Target="../media/image145.png"/><Relationship Id="rId3" Type="http://schemas.openxmlformats.org/officeDocument/2006/relationships/image" Target="../media/image122.png"/><Relationship Id="rId21" Type="http://schemas.openxmlformats.org/officeDocument/2006/relationships/image" Target="../media/image140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5" Type="http://schemas.openxmlformats.org/officeDocument/2006/relationships/image" Target="../media/image144.png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24" Type="http://schemas.openxmlformats.org/officeDocument/2006/relationships/image" Target="../media/image143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Relationship Id="rId22" Type="http://schemas.openxmlformats.org/officeDocument/2006/relationships/image" Target="../media/image141.png"/><Relationship Id="rId27" Type="http://schemas.openxmlformats.org/officeDocument/2006/relationships/image" Target="../media/image1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jpg"/><Relationship Id="rId18" Type="http://schemas.openxmlformats.org/officeDocument/2006/relationships/image" Target="../media/image162.png"/><Relationship Id="rId26" Type="http://schemas.openxmlformats.org/officeDocument/2006/relationships/image" Target="../media/image170.png"/><Relationship Id="rId3" Type="http://schemas.openxmlformats.org/officeDocument/2006/relationships/image" Target="../media/image2.png"/><Relationship Id="rId21" Type="http://schemas.openxmlformats.org/officeDocument/2006/relationships/image" Target="../media/image165.png"/><Relationship Id="rId7" Type="http://schemas.openxmlformats.org/officeDocument/2006/relationships/image" Target="../media/image151.png"/><Relationship Id="rId12" Type="http://schemas.openxmlformats.org/officeDocument/2006/relationships/image" Target="../media/image156.jpg"/><Relationship Id="rId17" Type="http://schemas.openxmlformats.org/officeDocument/2006/relationships/image" Target="../media/image161.png"/><Relationship Id="rId25" Type="http://schemas.openxmlformats.org/officeDocument/2006/relationships/image" Target="../media/image169.png"/><Relationship Id="rId2" Type="http://schemas.openxmlformats.org/officeDocument/2006/relationships/image" Target="../media/image147.jpg"/><Relationship Id="rId16" Type="http://schemas.openxmlformats.org/officeDocument/2006/relationships/image" Target="../media/image160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24" Type="http://schemas.openxmlformats.org/officeDocument/2006/relationships/image" Target="../media/image168.png"/><Relationship Id="rId5" Type="http://schemas.openxmlformats.org/officeDocument/2006/relationships/image" Target="../media/image149.jpg"/><Relationship Id="rId15" Type="http://schemas.openxmlformats.org/officeDocument/2006/relationships/image" Target="../media/image159.jpg"/><Relationship Id="rId23" Type="http://schemas.openxmlformats.org/officeDocument/2006/relationships/image" Target="../media/image167.png"/><Relationship Id="rId10" Type="http://schemas.openxmlformats.org/officeDocument/2006/relationships/image" Target="../media/image154.png"/><Relationship Id="rId19" Type="http://schemas.openxmlformats.org/officeDocument/2006/relationships/image" Target="../media/image163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jpg"/><Relationship Id="rId22" Type="http://schemas.openxmlformats.org/officeDocument/2006/relationships/image" Target="../media/image166.png"/><Relationship Id="rId27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44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3.png"/><Relationship Id="rId2" Type="http://schemas.openxmlformats.org/officeDocument/2006/relationships/image" Target="../media/image1.jp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jpg"/><Relationship Id="rId15" Type="http://schemas.openxmlformats.org/officeDocument/2006/relationships/image" Target="../media/image182.png"/><Relationship Id="rId10" Type="http://schemas.openxmlformats.org/officeDocument/2006/relationships/image" Target="../media/image177.jp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jpg"/><Relationship Id="rId3" Type="http://schemas.openxmlformats.org/officeDocument/2006/relationships/image" Target="../media/image2.png"/><Relationship Id="rId7" Type="http://schemas.openxmlformats.org/officeDocument/2006/relationships/image" Target="../media/image186.png"/><Relationship Id="rId12" Type="http://schemas.openxmlformats.org/officeDocument/2006/relationships/image" Target="../media/image19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90.jpg"/><Relationship Id="rId5" Type="http://schemas.openxmlformats.org/officeDocument/2006/relationships/image" Target="../media/image184.png"/><Relationship Id="rId15" Type="http://schemas.openxmlformats.org/officeDocument/2006/relationships/image" Target="../media/image183.png"/><Relationship Id="rId10" Type="http://schemas.openxmlformats.org/officeDocument/2006/relationships/image" Target="../media/image189.jpg"/><Relationship Id="rId4" Type="http://schemas.openxmlformats.org/officeDocument/2006/relationships/image" Target="../media/image148.png"/><Relationship Id="rId9" Type="http://schemas.openxmlformats.org/officeDocument/2006/relationships/image" Target="../media/image188.png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6.jpg"/><Relationship Id="rId4" Type="http://schemas.openxmlformats.org/officeDocument/2006/relationships/image" Target="../media/image1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0.jpg"/><Relationship Id="rId5" Type="http://schemas.openxmlformats.org/officeDocument/2006/relationships/image" Target="../media/image199.png"/><Relationship Id="rId4" Type="http://schemas.openxmlformats.org/officeDocument/2006/relationships/image" Target="../media/image198.jp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05.jpg"/><Relationship Id="rId4" Type="http://schemas.openxmlformats.org/officeDocument/2006/relationships/image" Target="../media/image2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44.png"/><Relationship Id="rId7" Type="http://schemas.openxmlformats.org/officeDocument/2006/relationships/image" Target="../media/image2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171.png"/><Relationship Id="rId9" Type="http://schemas.openxmlformats.org/officeDocument/2006/relationships/image" Target="../media/image2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8.png"/><Relationship Id="rId18" Type="http://schemas.openxmlformats.org/officeDocument/2006/relationships/image" Target="../media/image233.png"/><Relationship Id="rId3" Type="http://schemas.openxmlformats.org/officeDocument/2006/relationships/image" Target="../media/image2.png"/><Relationship Id="rId21" Type="http://schemas.openxmlformats.org/officeDocument/2006/relationships/image" Target="../media/image236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17" Type="http://schemas.openxmlformats.org/officeDocument/2006/relationships/image" Target="../media/image232.png"/><Relationship Id="rId2" Type="http://schemas.openxmlformats.org/officeDocument/2006/relationships/image" Target="../media/image218.jpg"/><Relationship Id="rId16" Type="http://schemas.openxmlformats.org/officeDocument/2006/relationships/image" Target="../media/image231.png"/><Relationship Id="rId20" Type="http://schemas.openxmlformats.org/officeDocument/2006/relationships/image" Target="../media/image2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5" Type="http://schemas.openxmlformats.org/officeDocument/2006/relationships/image" Target="../media/image230.png"/><Relationship Id="rId10" Type="http://schemas.openxmlformats.org/officeDocument/2006/relationships/image" Target="../media/image225.png"/><Relationship Id="rId19" Type="http://schemas.openxmlformats.org/officeDocument/2006/relationships/image" Target="../media/image234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Relationship Id="rId14" Type="http://schemas.openxmlformats.org/officeDocument/2006/relationships/image" Target="../media/image2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8.png"/><Relationship Id="rId7" Type="http://schemas.openxmlformats.org/officeDocument/2006/relationships/image" Target="../media/image241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45.png"/><Relationship Id="rId5" Type="http://schemas.openxmlformats.org/officeDocument/2006/relationships/image" Target="../media/image240.png"/><Relationship Id="rId10" Type="http://schemas.openxmlformats.org/officeDocument/2006/relationships/image" Target="../media/image244.png"/><Relationship Id="rId4" Type="http://schemas.openxmlformats.org/officeDocument/2006/relationships/image" Target="../media/image239.png"/><Relationship Id="rId9" Type="http://schemas.openxmlformats.org/officeDocument/2006/relationships/image" Target="../media/image2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ca.gov.in/content/mca/global/en/acts-rules/ebooks/acts.html?act=NTk2MQ%3D%3D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4.png"/><Relationship Id="rId18" Type="http://schemas.openxmlformats.org/officeDocument/2006/relationships/image" Target="../media/image269.jpg"/><Relationship Id="rId3" Type="http://schemas.openxmlformats.org/officeDocument/2006/relationships/image" Target="../media/image44.png"/><Relationship Id="rId7" Type="http://schemas.openxmlformats.org/officeDocument/2006/relationships/image" Target="../media/image258.png"/><Relationship Id="rId12" Type="http://schemas.openxmlformats.org/officeDocument/2006/relationships/image" Target="../media/image263.png"/><Relationship Id="rId17" Type="http://schemas.openxmlformats.org/officeDocument/2006/relationships/image" Target="../media/image268.png"/><Relationship Id="rId2" Type="http://schemas.openxmlformats.org/officeDocument/2006/relationships/image" Target="../media/image254.png"/><Relationship Id="rId16" Type="http://schemas.openxmlformats.org/officeDocument/2006/relationships/image" Target="../media/image2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5" Type="http://schemas.openxmlformats.org/officeDocument/2006/relationships/image" Target="../media/image256.png"/><Relationship Id="rId15" Type="http://schemas.openxmlformats.org/officeDocument/2006/relationships/image" Target="../media/image266.png"/><Relationship Id="rId10" Type="http://schemas.openxmlformats.org/officeDocument/2006/relationships/image" Target="../media/image261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Relationship Id="rId14" Type="http://schemas.openxmlformats.org/officeDocument/2006/relationships/image" Target="../media/image26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13" Type="http://schemas.openxmlformats.org/officeDocument/2006/relationships/image" Target="../media/image276.png"/><Relationship Id="rId18" Type="http://schemas.openxmlformats.org/officeDocument/2006/relationships/image" Target="../media/image281.jpg"/><Relationship Id="rId3" Type="http://schemas.openxmlformats.org/officeDocument/2006/relationships/image" Target="../media/image44.png"/><Relationship Id="rId7" Type="http://schemas.openxmlformats.org/officeDocument/2006/relationships/image" Target="../media/image272.png"/><Relationship Id="rId12" Type="http://schemas.openxmlformats.org/officeDocument/2006/relationships/image" Target="../media/image263.png"/><Relationship Id="rId17" Type="http://schemas.openxmlformats.org/officeDocument/2006/relationships/image" Target="../media/image280.png"/><Relationship Id="rId2" Type="http://schemas.openxmlformats.org/officeDocument/2006/relationships/image" Target="../media/image254.png"/><Relationship Id="rId16" Type="http://schemas.openxmlformats.org/officeDocument/2006/relationships/image" Target="../media/image2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11" Type="http://schemas.openxmlformats.org/officeDocument/2006/relationships/image" Target="../media/image262.png"/><Relationship Id="rId5" Type="http://schemas.openxmlformats.org/officeDocument/2006/relationships/image" Target="../media/image270.png"/><Relationship Id="rId15" Type="http://schemas.openxmlformats.org/officeDocument/2006/relationships/image" Target="../media/image278.png"/><Relationship Id="rId10" Type="http://schemas.openxmlformats.org/officeDocument/2006/relationships/image" Target="../media/image275.png"/><Relationship Id="rId4" Type="http://schemas.openxmlformats.org/officeDocument/2006/relationships/image" Target="../media/image255.png"/><Relationship Id="rId9" Type="http://schemas.openxmlformats.org/officeDocument/2006/relationships/image" Target="../media/image274.png"/><Relationship Id="rId14" Type="http://schemas.openxmlformats.org/officeDocument/2006/relationships/image" Target="../media/image27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13" Type="http://schemas.openxmlformats.org/officeDocument/2006/relationships/image" Target="../media/image288.png"/><Relationship Id="rId18" Type="http://schemas.openxmlformats.org/officeDocument/2006/relationships/image" Target="../media/image263.png"/><Relationship Id="rId3" Type="http://schemas.openxmlformats.org/officeDocument/2006/relationships/image" Target="../media/image44.png"/><Relationship Id="rId7" Type="http://schemas.openxmlformats.org/officeDocument/2006/relationships/image" Target="../media/image272.png"/><Relationship Id="rId12" Type="http://schemas.openxmlformats.org/officeDocument/2006/relationships/image" Target="../media/image287.jpg"/><Relationship Id="rId17" Type="http://schemas.openxmlformats.org/officeDocument/2006/relationships/image" Target="../media/image262.png"/><Relationship Id="rId2" Type="http://schemas.openxmlformats.org/officeDocument/2006/relationships/image" Target="../media/image254.png"/><Relationship Id="rId16" Type="http://schemas.openxmlformats.org/officeDocument/2006/relationships/image" Target="../media/image2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png"/><Relationship Id="rId11" Type="http://schemas.openxmlformats.org/officeDocument/2006/relationships/image" Target="../media/image286.png"/><Relationship Id="rId5" Type="http://schemas.openxmlformats.org/officeDocument/2006/relationships/image" Target="../media/image282.png"/><Relationship Id="rId15" Type="http://schemas.openxmlformats.org/officeDocument/2006/relationships/image" Target="../media/image290.png"/><Relationship Id="rId10" Type="http://schemas.openxmlformats.org/officeDocument/2006/relationships/image" Target="../media/image285.png"/><Relationship Id="rId4" Type="http://schemas.openxmlformats.org/officeDocument/2006/relationships/image" Target="../media/image255.png"/><Relationship Id="rId9" Type="http://schemas.openxmlformats.org/officeDocument/2006/relationships/image" Target="../media/image284.png"/><Relationship Id="rId14" Type="http://schemas.openxmlformats.org/officeDocument/2006/relationships/image" Target="../media/image289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13" Type="http://schemas.openxmlformats.org/officeDocument/2006/relationships/image" Target="../media/image302.jp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12" Type="http://schemas.openxmlformats.org/officeDocument/2006/relationships/image" Target="../media/image301.png"/><Relationship Id="rId17" Type="http://schemas.openxmlformats.org/officeDocument/2006/relationships/image" Target="../media/image305.png"/><Relationship Id="rId2" Type="http://schemas.openxmlformats.org/officeDocument/2006/relationships/image" Target="../media/image44.png"/><Relationship Id="rId16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11" Type="http://schemas.openxmlformats.org/officeDocument/2006/relationships/image" Target="../media/image300.jpg"/><Relationship Id="rId5" Type="http://schemas.openxmlformats.org/officeDocument/2006/relationships/image" Target="../media/image294.png"/><Relationship Id="rId15" Type="http://schemas.openxmlformats.org/officeDocument/2006/relationships/image" Target="../media/image304.jp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Relationship Id="rId14" Type="http://schemas.openxmlformats.org/officeDocument/2006/relationships/image" Target="../media/image3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15.png"/><Relationship Id="rId3" Type="http://schemas.openxmlformats.org/officeDocument/2006/relationships/image" Target="../media/image2.png"/><Relationship Id="rId7" Type="http://schemas.openxmlformats.org/officeDocument/2006/relationships/image" Target="../media/image309.png"/><Relationship Id="rId12" Type="http://schemas.openxmlformats.org/officeDocument/2006/relationships/image" Target="../media/image314.jp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13.png"/><Relationship Id="rId5" Type="http://schemas.openxmlformats.org/officeDocument/2006/relationships/image" Target="../media/image307.png"/><Relationship Id="rId15" Type="http://schemas.openxmlformats.org/officeDocument/2006/relationships/image" Target="../media/image317.png"/><Relationship Id="rId10" Type="http://schemas.openxmlformats.org/officeDocument/2006/relationships/image" Target="../media/image312.jpg"/><Relationship Id="rId4" Type="http://schemas.openxmlformats.org/officeDocument/2006/relationships/image" Target="../media/image306.png"/><Relationship Id="rId9" Type="http://schemas.openxmlformats.org/officeDocument/2006/relationships/image" Target="../media/image311.png"/><Relationship Id="rId14" Type="http://schemas.openxmlformats.org/officeDocument/2006/relationships/image" Target="../media/image316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327.png"/><Relationship Id="rId3" Type="http://schemas.openxmlformats.org/officeDocument/2006/relationships/image" Target="../media/image2.png"/><Relationship Id="rId7" Type="http://schemas.openxmlformats.org/officeDocument/2006/relationships/image" Target="../media/image321.png"/><Relationship Id="rId12" Type="http://schemas.openxmlformats.org/officeDocument/2006/relationships/image" Target="../media/image326.jpg"/><Relationship Id="rId17" Type="http://schemas.openxmlformats.org/officeDocument/2006/relationships/image" Target="../media/image331.png"/><Relationship Id="rId2" Type="http://schemas.openxmlformats.org/officeDocument/2006/relationships/image" Target="../media/image254.png"/><Relationship Id="rId16" Type="http://schemas.openxmlformats.org/officeDocument/2006/relationships/image" Target="../media/image3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25.png"/><Relationship Id="rId5" Type="http://schemas.openxmlformats.org/officeDocument/2006/relationships/image" Target="../media/image319.png"/><Relationship Id="rId15" Type="http://schemas.openxmlformats.org/officeDocument/2006/relationships/image" Target="../media/image329.png"/><Relationship Id="rId10" Type="http://schemas.openxmlformats.org/officeDocument/2006/relationships/image" Target="../media/image324.png"/><Relationship Id="rId4" Type="http://schemas.openxmlformats.org/officeDocument/2006/relationships/image" Target="../media/image318.png"/><Relationship Id="rId9" Type="http://schemas.openxmlformats.org/officeDocument/2006/relationships/image" Target="../media/image323.png"/><Relationship Id="rId14" Type="http://schemas.openxmlformats.org/officeDocument/2006/relationships/image" Target="../media/image328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image" Target="../media/image341.jpg"/><Relationship Id="rId18" Type="http://schemas.openxmlformats.org/officeDocument/2006/relationships/image" Target="../media/image346.png"/><Relationship Id="rId3" Type="http://schemas.openxmlformats.org/officeDocument/2006/relationships/image" Target="../media/image44.png"/><Relationship Id="rId7" Type="http://schemas.openxmlformats.org/officeDocument/2006/relationships/image" Target="../media/image254.png"/><Relationship Id="rId12" Type="http://schemas.openxmlformats.org/officeDocument/2006/relationships/image" Target="../media/image340.png"/><Relationship Id="rId17" Type="http://schemas.openxmlformats.org/officeDocument/2006/relationships/image" Target="../media/image345.jpg"/><Relationship Id="rId2" Type="http://schemas.openxmlformats.org/officeDocument/2006/relationships/image" Target="../media/image332.png"/><Relationship Id="rId16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339.png"/><Relationship Id="rId5" Type="http://schemas.openxmlformats.org/officeDocument/2006/relationships/image" Target="../media/image334.png"/><Relationship Id="rId15" Type="http://schemas.openxmlformats.org/officeDocument/2006/relationships/image" Target="../media/image343.jpg"/><Relationship Id="rId10" Type="http://schemas.openxmlformats.org/officeDocument/2006/relationships/image" Target="../media/image338.png"/><Relationship Id="rId4" Type="http://schemas.openxmlformats.org/officeDocument/2006/relationships/image" Target="../media/image333.png"/><Relationship Id="rId9" Type="http://schemas.openxmlformats.org/officeDocument/2006/relationships/image" Target="../media/image337.png"/><Relationship Id="rId14" Type="http://schemas.openxmlformats.org/officeDocument/2006/relationships/image" Target="../media/image3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55.jpg"/><Relationship Id="rId18" Type="http://schemas.openxmlformats.org/officeDocument/2006/relationships/image" Target="../media/image360.png"/><Relationship Id="rId3" Type="http://schemas.openxmlformats.org/officeDocument/2006/relationships/image" Target="../media/image44.png"/><Relationship Id="rId7" Type="http://schemas.openxmlformats.org/officeDocument/2006/relationships/image" Target="../media/image332.png"/><Relationship Id="rId12" Type="http://schemas.openxmlformats.org/officeDocument/2006/relationships/image" Target="../media/image354.png"/><Relationship Id="rId17" Type="http://schemas.openxmlformats.org/officeDocument/2006/relationships/image" Target="../media/image359.jpg"/><Relationship Id="rId2" Type="http://schemas.openxmlformats.org/officeDocument/2006/relationships/image" Target="../media/image254.png"/><Relationship Id="rId16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png"/><Relationship Id="rId11" Type="http://schemas.openxmlformats.org/officeDocument/2006/relationships/image" Target="../media/image353.png"/><Relationship Id="rId5" Type="http://schemas.openxmlformats.org/officeDocument/2006/relationships/image" Target="../media/image348.png"/><Relationship Id="rId15" Type="http://schemas.openxmlformats.org/officeDocument/2006/relationships/image" Target="../media/image357.jpg"/><Relationship Id="rId10" Type="http://schemas.openxmlformats.org/officeDocument/2006/relationships/image" Target="../media/image352.png"/><Relationship Id="rId4" Type="http://schemas.openxmlformats.org/officeDocument/2006/relationships/image" Target="../media/image347.png"/><Relationship Id="rId9" Type="http://schemas.openxmlformats.org/officeDocument/2006/relationships/image" Target="../media/image351.png"/><Relationship Id="rId14" Type="http://schemas.openxmlformats.org/officeDocument/2006/relationships/image" Target="../media/image3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3" Type="http://schemas.openxmlformats.org/officeDocument/2006/relationships/image" Target="../media/image362.jpg"/><Relationship Id="rId7" Type="http://schemas.openxmlformats.org/officeDocument/2006/relationships/image" Target="../media/image365.png"/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4.png"/><Relationship Id="rId5" Type="http://schemas.openxmlformats.org/officeDocument/2006/relationships/hyperlink" Target="mailto:info@satyamicrocapital.com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63.jpg"/><Relationship Id="rId9" Type="http://schemas.openxmlformats.org/officeDocument/2006/relationships/image" Target="../media/image3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"/>
            <a:ext cx="12191999" cy="6850380"/>
            <a:chOff x="0" y="-2"/>
            <a:chExt cx="12191999" cy="6850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3" y="-2"/>
              <a:ext cx="12159996" cy="68503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04415" cy="10820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69295" y="5705855"/>
              <a:ext cx="1822703" cy="112775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0512" y="24384"/>
              <a:ext cx="2700528" cy="61417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602351" y="2895600"/>
            <a:ext cx="4836795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3683000" algn="l"/>
              </a:tabLst>
            </a:pPr>
            <a:r>
              <a:rPr sz="4400" spc="505" dirty="0">
                <a:latin typeface="Impact"/>
                <a:cs typeface="Impact"/>
              </a:rPr>
              <a:t>F</a:t>
            </a:r>
            <a:r>
              <a:rPr sz="4400" spc="-10" dirty="0">
                <a:latin typeface="Impact"/>
                <a:cs typeface="Impact"/>
              </a:rPr>
              <a:t>A</a:t>
            </a:r>
            <a:r>
              <a:rPr sz="4400" spc="-18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M</a:t>
            </a:r>
            <a:r>
              <a:rPr sz="4400" spc="-18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I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L</a:t>
            </a:r>
            <a:r>
              <a:rPr sz="4400" spc="-170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I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A</a:t>
            </a:r>
            <a:r>
              <a:rPr sz="4400" spc="-185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R</a:t>
            </a:r>
            <a:r>
              <a:rPr sz="4400" spc="-170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I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S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spc="160" dirty="0">
                <a:latin typeface="Impact"/>
                <a:cs typeface="Impact"/>
              </a:rPr>
              <a:t>AT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I</a:t>
            </a:r>
            <a:r>
              <a:rPr sz="4400" spc="-190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O</a:t>
            </a:r>
            <a:r>
              <a:rPr sz="4400" spc="-185" dirty="0">
                <a:latin typeface="Impact"/>
                <a:cs typeface="Impact"/>
              </a:rPr>
              <a:t> </a:t>
            </a:r>
            <a:r>
              <a:rPr sz="4400" spc="-50" dirty="0">
                <a:latin typeface="Impact"/>
                <a:cs typeface="Impact"/>
              </a:rPr>
              <a:t>N </a:t>
            </a:r>
            <a:r>
              <a:rPr sz="4400" spc="-30" dirty="0">
                <a:latin typeface="Impact"/>
                <a:cs typeface="Impact"/>
              </a:rPr>
              <a:t>P</a:t>
            </a:r>
            <a:r>
              <a:rPr sz="4400" spc="-185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R</a:t>
            </a:r>
            <a:r>
              <a:rPr sz="4400" spc="-170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O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G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R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A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M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M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spc="-60" dirty="0">
                <a:latin typeface="Impact"/>
                <a:cs typeface="Impact"/>
              </a:rPr>
              <a:t>E</a:t>
            </a:r>
            <a:r>
              <a:rPr sz="4400" dirty="0">
                <a:latin typeface="Impact"/>
                <a:cs typeface="Impact"/>
              </a:rPr>
              <a:t>	F</a:t>
            </a:r>
            <a:r>
              <a:rPr sz="4400" spc="-19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O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spc="-50" dirty="0">
                <a:latin typeface="Impact"/>
                <a:cs typeface="Impact"/>
              </a:rPr>
              <a:t>R </a:t>
            </a:r>
            <a:r>
              <a:rPr sz="4400" dirty="0">
                <a:latin typeface="Impact"/>
                <a:cs typeface="Impact"/>
              </a:rPr>
              <a:t>I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N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D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E</a:t>
            </a:r>
            <a:r>
              <a:rPr sz="4400" spc="-185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P</a:t>
            </a:r>
            <a:r>
              <a:rPr sz="4400" spc="-18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E</a:t>
            </a:r>
            <a:r>
              <a:rPr sz="4400" spc="-185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N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D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E</a:t>
            </a:r>
            <a:r>
              <a:rPr sz="4400" spc="-190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N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spc="-50" dirty="0">
                <a:latin typeface="Impact"/>
                <a:cs typeface="Impact"/>
              </a:rPr>
              <a:t>T</a:t>
            </a:r>
            <a:endParaRPr sz="4400" dirty="0">
              <a:latin typeface="Impact"/>
              <a:cs typeface="Impact"/>
            </a:endParaRPr>
          </a:p>
          <a:p>
            <a:pPr marL="809625" marR="795655" indent="-6350" algn="ctr">
              <a:lnSpc>
                <a:spcPct val="100000"/>
              </a:lnSpc>
            </a:pPr>
            <a:r>
              <a:rPr sz="4400" spc="-30" dirty="0">
                <a:latin typeface="Impact"/>
                <a:cs typeface="Impact"/>
              </a:rPr>
              <a:t>D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I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R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E</a:t>
            </a:r>
            <a:r>
              <a:rPr sz="4400" spc="-190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C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T</a:t>
            </a:r>
            <a:r>
              <a:rPr sz="4400" spc="-18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O</a:t>
            </a:r>
            <a:r>
              <a:rPr sz="4400" spc="-170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R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spc="-50" dirty="0">
                <a:latin typeface="Impact"/>
                <a:cs typeface="Impact"/>
              </a:rPr>
              <a:t>S </a:t>
            </a:r>
            <a:r>
              <a:rPr sz="4400" dirty="0">
                <a:latin typeface="Impact"/>
                <a:cs typeface="Impact"/>
              </a:rPr>
              <a:t>F</a:t>
            </a:r>
            <a:r>
              <a:rPr sz="4400" spc="-100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Y</a:t>
            </a:r>
            <a:r>
              <a:rPr sz="4400" spc="-17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-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2</a:t>
            </a:r>
            <a:r>
              <a:rPr sz="4400" spc="-185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0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spc="-30" dirty="0">
                <a:latin typeface="Impact"/>
                <a:cs typeface="Impact"/>
              </a:rPr>
              <a:t>2</a:t>
            </a:r>
            <a:r>
              <a:rPr lang="en-IN" sz="4400" spc="-30" dirty="0">
                <a:latin typeface="Impact"/>
                <a:cs typeface="Impact"/>
              </a:rPr>
              <a:t>5</a:t>
            </a:r>
            <a:r>
              <a:rPr sz="4400" spc="-165" dirty="0">
                <a:latin typeface="Impact"/>
                <a:cs typeface="Impact"/>
              </a:rPr>
              <a:t> </a:t>
            </a:r>
            <a:r>
              <a:rPr sz="4400" dirty="0">
                <a:latin typeface="Impact"/>
                <a:cs typeface="Impact"/>
              </a:rPr>
              <a:t>-</a:t>
            </a:r>
            <a:r>
              <a:rPr sz="4400" spc="-180" dirty="0">
                <a:latin typeface="Impact"/>
                <a:cs typeface="Impact"/>
              </a:rPr>
              <a:t> </a:t>
            </a:r>
            <a:r>
              <a:rPr sz="4400" spc="450" dirty="0">
                <a:latin typeface="Impact"/>
                <a:cs typeface="Impact"/>
              </a:rPr>
              <a:t>2</a:t>
            </a:r>
            <a:r>
              <a:rPr lang="en-US" sz="4400" spc="450" dirty="0">
                <a:latin typeface="Impact"/>
                <a:cs typeface="Impact"/>
              </a:rPr>
              <a:t>6</a:t>
            </a:r>
            <a:endParaRPr sz="4400" dirty="0">
              <a:latin typeface="Impact"/>
              <a:cs typeface="Impact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6047" y="638555"/>
            <a:ext cx="4492752" cy="25557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9528" y="5554979"/>
            <a:ext cx="2252472" cy="13030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16977" cy="138065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767328" y="45719"/>
            <a:ext cx="4448810" cy="787400"/>
            <a:chOff x="3767328" y="45719"/>
            <a:chExt cx="4448810" cy="787400"/>
          </a:xfrm>
        </p:grpSpPr>
        <p:sp>
          <p:nvSpPr>
            <p:cNvPr id="5" name="object 5"/>
            <p:cNvSpPr/>
            <p:nvPr/>
          </p:nvSpPr>
          <p:spPr>
            <a:xfrm>
              <a:off x="3767328" y="60959"/>
              <a:ext cx="4448810" cy="638810"/>
            </a:xfrm>
            <a:custGeom>
              <a:avLst/>
              <a:gdLst/>
              <a:ahLst/>
              <a:cxnLst/>
              <a:rect l="l" t="t" r="r" b="b"/>
              <a:pathLst>
                <a:path w="4448809" h="638810">
                  <a:moveTo>
                    <a:pt x="4448556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4448556" y="638556"/>
                  </a:lnTo>
                  <a:lnTo>
                    <a:pt x="44485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0896" y="45719"/>
              <a:ext cx="3754374" cy="78714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67328" y="60960"/>
            <a:ext cx="4448810" cy="638810"/>
          </a:xfrm>
          <a:prstGeom prst="rect">
            <a:avLst/>
          </a:prstGeom>
          <a:ln w="12700">
            <a:solidFill>
              <a:srgbClr val="EC7C30"/>
            </a:solidFill>
          </a:ln>
        </p:spPr>
        <p:txBody>
          <a:bodyPr vert="horz" wrap="square" lIns="0" tIns="8191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645"/>
              </a:spcBef>
            </a:pPr>
            <a:r>
              <a:rPr dirty="0"/>
              <a:t>BOARD</a:t>
            </a:r>
            <a:r>
              <a:rPr spc="-90" dirty="0"/>
              <a:t> </a:t>
            </a:r>
            <a:r>
              <a:rPr dirty="0"/>
              <a:t>OF</a:t>
            </a:r>
            <a:r>
              <a:rPr spc="-80" dirty="0"/>
              <a:t> </a:t>
            </a:r>
            <a:r>
              <a:rPr spc="-10" dirty="0"/>
              <a:t>DIRECTORS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30124" y="1770887"/>
            <a:ext cx="11598401" cy="4053078"/>
            <a:chOff x="230124" y="1770887"/>
            <a:chExt cx="11598401" cy="4053078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8835" y="1770887"/>
              <a:ext cx="8949690" cy="15476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24" y="4276343"/>
              <a:ext cx="9185910" cy="154762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266694" y="1470405"/>
            <a:ext cx="8312150" cy="16177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50" algn="just">
              <a:lnSpc>
                <a:spcPct val="100000"/>
              </a:lnSpc>
              <a:spcBef>
                <a:spcPts val="95"/>
              </a:spcBef>
            </a:pPr>
            <a:r>
              <a:rPr sz="1600" b="1" spc="-45" dirty="0">
                <a:latin typeface="Calibri"/>
                <a:cs typeface="Calibri"/>
              </a:rPr>
              <a:t>Mr.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lang="en-US" sz="1600" b="1" dirty="0">
                <a:latin typeface="Calibri"/>
                <a:cs typeface="Calibri"/>
              </a:rPr>
              <a:t>Rakesh Sachdeva</a:t>
            </a:r>
            <a:endParaRPr sz="1600" dirty="0">
              <a:latin typeface="Calibri"/>
              <a:cs typeface="Calibri"/>
            </a:endParaRPr>
          </a:p>
          <a:p>
            <a:pPr marL="31750" algn="just"/>
            <a:r>
              <a:rPr sz="1600" b="1" spc="-45" dirty="0">
                <a:latin typeface="Calibri"/>
                <a:cs typeface="Calibri"/>
              </a:rPr>
              <a:t> </a:t>
            </a:r>
            <a:r>
              <a:rPr lang="en-US" sz="1600" b="1" spc="-10" dirty="0">
                <a:latin typeface="Calibri"/>
                <a:cs typeface="Calibri"/>
              </a:rPr>
              <a:t>Independent</a:t>
            </a:r>
            <a:r>
              <a:rPr lang="en-US" sz="1600" b="1" spc="15" dirty="0">
                <a:latin typeface="Calibri"/>
                <a:cs typeface="Calibri"/>
              </a:rPr>
              <a:t> </a:t>
            </a:r>
            <a:r>
              <a:rPr lang="en-US" sz="1600" b="1" spc="-10" dirty="0">
                <a:latin typeface="Calibri"/>
                <a:cs typeface="Calibri"/>
              </a:rPr>
              <a:t>Director</a:t>
            </a:r>
            <a:endParaRPr lang="en-US" sz="160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955"/>
              </a:spcBef>
            </a:pPr>
            <a:r>
              <a:rPr lang="en-US" sz="1600" dirty="0">
                <a:latin typeface="+mn-lt"/>
              </a:rPr>
              <a:t>A seasoned finance professional with over four decades of extensive experience in financial management, corporate governance, and strategic leadership. A qualified Chartered Accountant, he has held key leadership roles across reputed organizations, including senior positions in large NBFCs and corporates like </a:t>
            </a:r>
            <a:r>
              <a:rPr lang="en-US" sz="1600" dirty="0" err="1">
                <a:latin typeface="+mn-lt"/>
              </a:rPr>
              <a:t>Findoc</a:t>
            </a:r>
            <a:r>
              <a:rPr lang="en-US" sz="1600" dirty="0">
                <a:latin typeface="+mn-lt"/>
              </a:rPr>
              <a:t> Financial, Satin Credit, Berger Paints, Apollo Tyers. </a:t>
            </a:r>
            <a:endParaRPr sz="1600" dirty="0">
              <a:latin typeface="+mn-lt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pic>
        <p:nvPicPr>
          <p:cNvPr id="22" name="Picture 21" descr="Mr. Rakesh Sachdeva.2">
            <a:extLst>
              <a:ext uri="{FF2B5EF4-FFF2-40B4-BE49-F238E27FC236}">
                <a16:creationId xmlns:a16="http://schemas.microsoft.com/office/drawing/2014/main" id="{8FDA2D62-439A-46B0-DDD4-821665876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884" y="1070699"/>
            <a:ext cx="2693377" cy="26933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object 7">
            <a:extLst>
              <a:ext uri="{FF2B5EF4-FFF2-40B4-BE49-F238E27FC236}">
                <a16:creationId xmlns:a16="http://schemas.microsoft.com/office/drawing/2014/main" id="{3D50443B-2CBA-2AAF-B7F7-4BB94008407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75003" y="3698265"/>
            <a:ext cx="2802113" cy="3819178"/>
          </a:xfrm>
          <a:prstGeom prst="rect">
            <a:avLst/>
          </a:prstGeom>
        </p:spPr>
      </p:pic>
      <p:sp>
        <p:nvSpPr>
          <p:cNvPr id="25" name="object 20">
            <a:extLst>
              <a:ext uri="{FF2B5EF4-FFF2-40B4-BE49-F238E27FC236}">
                <a16:creationId xmlns:a16="http://schemas.microsoft.com/office/drawing/2014/main" id="{DF0EF6D9-5E14-5A1F-F5F7-CE8804124951}"/>
              </a:ext>
            </a:extLst>
          </p:cNvPr>
          <p:cNvSpPr txBox="1"/>
          <p:nvPr/>
        </p:nvSpPr>
        <p:spPr>
          <a:xfrm>
            <a:off x="609600" y="4064558"/>
            <a:ext cx="8472615" cy="20332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43400" marR="48260" algn="r">
              <a:lnSpc>
                <a:spcPct val="100000"/>
              </a:lnSpc>
              <a:spcBef>
                <a:spcPts val="95"/>
              </a:spcBef>
            </a:pPr>
            <a:r>
              <a:rPr lang="en-US" sz="1600" b="1" spc="-10" dirty="0">
                <a:latin typeface="Calibri"/>
                <a:cs typeface="Calibri"/>
              </a:rPr>
              <a:t>Dr. Deepali Pant </a:t>
            </a:r>
            <a:r>
              <a:rPr lang="en-US" sz="1600" b="1" spc="-10" dirty="0" err="1">
                <a:latin typeface="Calibri"/>
                <a:cs typeface="Calibri"/>
              </a:rPr>
              <a:t>joshi</a:t>
            </a:r>
            <a:r>
              <a:rPr sz="1600" b="1" spc="-10" dirty="0">
                <a:latin typeface="Calibri"/>
                <a:cs typeface="Calibri"/>
              </a:rPr>
              <a:t> </a:t>
            </a:r>
            <a:endParaRPr lang="en-US" sz="1600" b="1" spc="-10" dirty="0">
              <a:latin typeface="Calibri"/>
              <a:cs typeface="Calibri"/>
            </a:endParaRPr>
          </a:p>
          <a:p>
            <a:pPr marL="4343400" marR="48260" algn="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Independent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Director</a:t>
            </a:r>
            <a:endParaRPr lang="en-US" sz="1600" b="1" spc="-10" dirty="0">
              <a:latin typeface="Calibri"/>
              <a:cs typeface="Calibri"/>
            </a:endParaRPr>
          </a:p>
          <a:p>
            <a:pPr marR="48260" algn="just">
              <a:spcBef>
                <a:spcPts val="95"/>
              </a:spcBef>
            </a:pPr>
            <a:r>
              <a:rPr lang="en-US" sz="1600" dirty="0">
                <a:latin typeface="Calibri"/>
                <a:cs typeface="Calibri"/>
              </a:rPr>
              <a:t>She</a:t>
            </a:r>
            <a:r>
              <a:rPr lang="en-US" sz="1600" spc="15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has</a:t>
            </a:r>
            <a:r>
              <a:rPr lang="en-US" sz="1600" spc="16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four</a:t>
            </a:r>
            <a:r>
              <a:rPr lang="en-US" sz="1600" spc="16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decades</a:t>
            </a:r>
            <a:r>
              <a:rPr lang="en-US" sz="1600" spc="17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of</a:t>
            </a:r>
            <a:r>
              <a:rPr lang="en-US" sz="1600" spc="18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engagement</a:t>
            </a:r>
            <a:r>
              <a:rPr lang="en-US" sz="1600" spc="16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in</a:t>
            </a:r>
            <a:r>
              <a:rPr lang="en-US" sz="1600" spc="16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public</a:t>
            </a:r>
            <a:r>
              <a:rPr lang="en-US" sz="1600" spc="15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life</a:t>
            </a:r>
            <a:r>
              <a:rPr lang="en-US" sz="1600" spc="16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of</a:t>
            </a:r>
            <a:r>
              <a:rPr lang="en-US" sz="1600" spc="17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which</a:t>
            </a:r>
            <a:r>
              <a:rPr lang="en-US" sz="1600" spc="17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36</a:t>
            </a:r>
            <a:r>
              <a:rPr lang="en-US" sz="1600" spc="17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years</a:t>
            </a:r>
            <a:r>
              <a:rPr lang="en-US" sz="1600" spc="17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were</a:t>
            </a:r>
            <a:r>
              <a:rPr lang="en-US" sz="1600" spc="17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spent</a:t>
            </a:r>
            <a:r>
              <a:rPr lang="en-US" sz="1600" spc="16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at</a:t>
            </a:r>
            <a:r>
              <a:rPr lang="en-US" sz="1600" spc="16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170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Reserve </a:t>
            </a:r>
            <a:r>
              <a:rPr lang="en-US" sz="1600" dirty="0">
                <a:latin typeface="Calibri"/>
                <a:cs typeface="Calibri"/>
              </a:rPr>
              <a:t>Bank</a:t>
            </a:r>
            <a:r>
              <a:rPr lang="en-US" sz="1600" spc="1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where</a:t>
            </a:r>
            <a:r>
              <a:rPr lang="en-US" sz="1600" spc="1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she</a:t>
            </a:r>
            <a:r>
              <a:rPr lang="en-US" sz="1600" spc="130" dirty="0">
                <a:latin typeface="Calibri"/>
                <a:cs typeface="Calibri"/>
              </a:rPr>
              <a:t>  </a:t>
            </a:r>
            <a:r>
              <a:rPr lang="en-US" sz="1600" dirty="0">
                <a:latin typeface="Calibri"/>
                <a:cs typeface="Calibri"/>
              </a:rPr>
              <a:t>was</a:t>
            </a:r>
            <a:r>
              <a:rPr lang="en-US" sz="1600" spc="1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spc="12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career</a:t>
            </a:r>
            <a:r>
              <a:rPr lang="en-US" sz="1600" spc="12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Central</a:t>
            </a:r>
            <a:r>
              <a:rPr lang="en-US" sz="1600" spc="135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Banker.</a:t>
            </a:r>
            <a:r>
              <a:rPr lang="en-US" sz="1600" spc="1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She</a:t>
            </a:r>
            <a:r>
              <a:rPr lang="en-US" sz="1600" spc="1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was</a:t>
            </a:r>
            <a:r>
              <a:rPr lang="en-US" sz="1600" spc="1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on</a:t>
            </a:r>
            <a:r>
              <a:rPr lang="en-US" sz="1600" spc="1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1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boards</a:t>
            </a:r>
            <a:r>
              <a:rPr lang="en-US" sz="1600" spc="14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of</a:t>
            </a:r>
            <a:r>
              <a:rPr lang="en-US" sz="1600" spc="1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12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Institute</a:t>
            </a:r>
            <a:r>
              <a:rPr lang="en-US" sz="1600" spc="12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of</a:t>
            </a:r>
            <a:r>
              <a:rPr lang="en-US" sz="1600" spc="140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Banking </a:t>
            </a:r>
            <a:r>
              <a:rPr lang="en-US" sz="1600" dirty="0">
                <a:latin typeface="Calibri"/>
                <a:cs typeface="Calibri"/>
              </a:rPr>
              <a:t>Personnel</a:t>
            </a:r>
            <a:r>
              <a:rPr lang="en-US" sz="1600" spc="39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Selection,</a:t>
            </a:r>
            <a:r>
              <a:rPr lang="en-US" sz="1600" spc="39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40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Reserve</a:t>
            </a:r>
            <a:r>
              <a:rPr lang="en-US" sz="1600" spc="40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Bank</a:t>
            </a:r>
            <a:r>
              <a:rPr lang="en-US" sz="1600" spc="38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Note</a:t>
            </a:r>
            <a:r>
              <a:rPr lang="en-US" sz="1600" spc="39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Mudran</a:t>
            </a:r>
            <a:r>
              <a:rPr lang="en-US" sz="1600" spc="39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Press,</a:t>
            </a:r>
            <a:r>
              <a:rPr lang="en-US" sz="1600" spc="39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39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Northeast</a:t>
            </a:r>
            <a:r>
              <a:rPr lang="en-US" sz="1600" spc="40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Institute</a:t>
            </a:r>
            <a:r>
              <a:rPr lang="en-US" sz="1600" spc="39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of</a:t>
            </a:r>
            <a:r>
              <a:rPr lang="en-US" sz="1600" spc="395" dirty="0">
                <a:latin typeface="Calibri"/>
                <a:cs typeface="Calibri"/>
              </a:rPr>
              <a:t> </a:t>
            </a:r>
            <a:r>
              <a:rPr lang="en-US" sz="1600" spc="-20" dirty="0">
                <a:latin typeface="Calibri"/>
                <a:cs typeface="Calibri"/>
              </a:rPr>
              <a:t>Bank </a:t>
            </a:r>
            <a:r>
              <a:rPr lang="en-US" sz="1600" spc="-10" dirty="0">
                <a:latin typeface="Calibri"/>
                <a:cs typeface="Calibri"/>
              </a:rPr>
              <a:t>Management,</a:t>
            </a:r>
            <a:r>
              <a:rPr lang="en-US" sz="1600" spc="-4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3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Andhra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Bank</a:t>
            </a:r>
            <a:r>
              <a:rPr lang="en-US" sz="1600" spc="-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she</a:t>
            </a:r>
            <a:r>
              <a:rPr lang="en-US" sz="1600" spc="-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is</a:t>
            </a:r>
            <a:r>
              <a:rPr lang="en-US" sz="1600" spc="-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also</a:t>
            </a:r>
            <a:r>
              <a:rPr lang="en-US" sz="1600" spc="-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spc="-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prolific</a:t>
            </a:r>
            <a:r>
              <a:rPr lang="en-US" sz="1600" spc="-4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writer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with</a:t>
            </a:r>
            <a:r>
              <a:rPr lang="en-US" sz="1600" spc="-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more than</a:t>
            </a:r>
            <a:r>
              <a:rPr lang="en-US" sz="1600" spc="-3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6</a:t>
            </a:r>
            <a:r>
              <a:rPr lang="en-US" sz="1600" spc="-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books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to</a:t>
            </a:r>
            <a:r>
              <a:rPr lang="en-US" sz="1600" spc="-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her</a:t>
            </a:r>
            <a:r>
              <a:rPr lang="en-US" sz="1600" spc="-15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credit.</a:t>
            </a:r>
            <a:endParaRPr lang="en-US" sz="1600" dirty="0">
              <a:latin typeface="Calibri"/>
              <a:cs typeface="Calibri"/>
            </a:endParaRPr>
          </a:p>
          <a:p>
            <a:pPr marL="4343400" marR="48260" algn="r">
              <a:lnSpc>
                <a:spcPct val="100000"/>
              </a:lnSpc>
              <a:spcBef>
                <a:spcPts val="95"/>
              </a:spcBef>
            </a:pPr>
            <a:endParaRPr lang="en-US" sz="1600" b="1" spc="-10" dirty="0">
              <a:latin typeface="Calibri"/>
              <a:cs typeface="Calibri"/>
            </a:endParaRPr>
          </a:p>
          <a:p>
            <a:pPr marL="6477000" marR="48260" indent="618490" algn="r">
              <a:lnSpc>
                <a:spcPct val="100000"/>
              </a:lnSpc>
              <a:spcBef>
                <a:spcPts val="95"/>
              </a:spcBef>
            </a:pP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"/>
            <a:ext cx="12172315" cy="6858000"/>
            <a:chOff x="0" y="-3"/>
            <a:chExt cx="121723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1844" y="987552"/>
              <a:ext cx="918209" cy="4549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3739" y="987552"/>
              <a:ext cx="685038" cy="4549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6743" y="987552"/>
              <a:ext cx="334530" cy="4549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82568" y="1004316"/>
              <a:ext cx="459486" cy="4274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85260" y="1004316"/>
              <a:ext cx="1779269" cy="4274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682620" y="946507"/>
            <a:ext cx="3129915" cy="107505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600" b="1" spc="-10" dirty="0">
                <a:latin typeface="Calibri"/>
                <a:cs typeface="Calibri"/>
              </a:rPr>
              <a:t>Vandita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Kaul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-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Chief</a:t>
            </a:r>
            <a:r>
              <a:rPr sz="1500" b="1" spc="-4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Financial</a:t>
            </a:r>
            <a:r>
              <a:rPr sz="1500" b="1" spc="-80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Officer</a:t>
            </a:r>
            <a:endParaRPr sz="1500">
              <a:latin typeface="Calibri"/>
              <a:cs typeface="Calibri"/>
            </a:endParaRPr>
          </a:p>
          <a:p>
            <a:pPr marL="26034" marR="5080" indent="-1905">
              <a:lnSpc>
                <a:spcPct val="100000"/>
              </a:lnSpc>
              <a:spcBef>
                <a:spcPts val="610"/>
              </a:spcBef>
            </a:pPr>
            <a:r>
              <a:rPr sz="1400" spc="-10" dirty="0">
                <a:latin typeface="Calibri"/>
                <a:cs typeface="Calibri"/>
              </a:rPr>
              <a:t>21+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years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managing </a:t>
            </a:r>
            <a:r>
              <a:rPr sz="1400" spc="-20" dirty="0">
                <a:latin typeface="Calibri"/>
                <a:cs typeface="Calibri"/>
              </a:rPr>
              <a:t>Treasury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Finance, </a:t>
            </a:r>
            <a:r>
              <a:rPr sz="1400" dirty="0">
                <a:latin typeface="Calibri"/>
                <a:cs typeface="Calibri"/>
              </a:rPr>
              <a:t>Balance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sheet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planning,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fund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management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equity</a:t>
            </a:r>
            <a:r>
              <a:rPr sz="1400" spc="-10" dirty="0">
                <a:latin typeface="Calibri"/>
                <a:cs typeface="Calibri"/>
              </a:rPr>
              <a:t> raising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2191998" cy="6857998"/>
            <a:chOff x="0" y="0"/>
            <a:chExt cx="12191998" cy="6857998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21280" y="2869692"/>
              <a:ext cx="1191006" cy="45491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90544" y="2869692"/>
              <a:ext cx="489978" cy="4549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08475" y="2869692"/>
              <a:ext cx="425970" cy="4549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62400" y="2869692"/>
              <a:ext cx="334530" cy="45491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76700" y="2884944"/>
              <a:ext cx="1197102" cy="42899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00587" y="5768339"/>
              <a:ext cx="1391411" cy="10896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2068067" cy="14356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75404" y="4689347"/>
              <a:ext cx="372617" cy="45491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452612" y="4817619"/>
            <a:ext cx="3225165" cy="100901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lang="en-US" sz="1600" b="1" spc="-30" dirty="0">
                <a:latin typeface="Calibri"/>
                <a:cs typeface="Calibri"/>
              </a:rPr>
              <a:t>Jitendra Kumar Pandey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–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COO,</a:t>
            </a:r>
            <a:r>
              <a:rPr sz="1500" b="1" spc="-55" dirty="0">
                <a:latin typeface="Calibri"/>
                <a:cs typeface="Calibri"/>
              </a:rPr>
              <a:t> </a:t>
            </a:r>
            <a:r>
              <a:rPr sz="1500" b="1" spc="-20" dirty="0">
                <a:latin typeface="Calibri"/>
                <a:cs typeface="Calibri"/>
              </a:rPr>
              <a:t>North</a:t>
            </a:r>
            <a:endParaRPr sz="1500" dirty="0">
              <a:latin typeface="Calibri"/>
              <a:cs typeface="Calibri"/>
            </a:endParaRPr>
          </a:p>
          <a:p>
            <a:pPr marL="17145" marR="5080">
              <a:lnSpc>
                <a:spcPct val="100000"/>
              </a:lnSpc>
              <a:spcBef>
                <a:spcPts val="370"/>
              </a:spcBef>
            </a:pPr>
            <a:r>
              <a:rPr lang="en-US" sz="1400" dirty="0">
                <a:latin typeface="Calibri"/>
                <a:cs typeface="Calibri"/>
              </a:rPr>
              <a:t>21</a:t>
            </a:r>
            <a:r>
              <a:rPr sz="1400" dirty="0">
                <a:latin typeface="Calibri"/>
                <a:cs typeface="Calibri"/>
              </a:rPr>
              <a:t>+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years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MFI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sector,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expertise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business </a:t>
            </a:r>
            <a:r>
              <a:rPr sz="1400" spc="-25" dirty="0">
                <a:latin typeface="Calibri"/>
                <a:cs typeface="Calibri"/>
              </a:rPr>
              <a:t>expansion,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financial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inclusion,</a:t>
            </a:r>
            <a:r>
              <a:rPr sz="1400" spc="-10" dirty="0">
                <a:latin typeface="Calibri"/>
                <a:cs typeface="Calibri"/>
              </a:rPr>
              <a:t> strategizing </a:t>
            </a:r>
            <a:r>
              <a:rPr sz="1400" spc="-25" dirty="0">
                <a:latin typeface="Calibri"/>
                <a:cs typeface="Calibri"/>
              </a:rPr>
              <a:t>operational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excellence.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760978" y="44196"/>
            <a:ext cx="4461510" cy="787400"/>
            <a:chOff x="3760978" y="44196"/>
            <a:chExt cx="4461510" cy="787400"/>
          </a:xfrm>
        </p:grpSpPr>
        <p:sp>
          <p:nvSpPr>
            <p:cNvPr id="22" name="object 22"/>
            <p:cNvSpPr/>
            <p:nvPr/>
          </p:nvSpPr>
          <p:spPr>
            <a:xfrm>
              <a:off x="3767328" y="60960"/>
              <a:ext cx="4448810" cy="638810"/>
            </a:xfrm>
            <a:custGeom>
              <a:avLst/>
              <a:gdLst/>
              <a:ahLst/>
              <a:cxnLst/>
              <a:rect l="l" t="t" r="r" b="b"/>
              <a:pathLst>
                <a:path w="4448809" h="638810">
                  <a:moveTo>
                    <a:pt x="4448556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4448556" y="638556"/>
                  </a:lnTo>
                  <a:lnTo>
                    <a:pt x="44485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767328" y="60960"/>
              <a:ext cx="4448810" cy="638810"/>
            </a:xfrm>
            <a:custGeom>
              <a:avLst/>
              <a:gdLst/>
              <a:ahLst/>
              <a:cxnLst/>
              <a:rect l="l" t="t" r="r" b="b"/>
              <a:pathLst>
                <a:path w="4448809" h="638810">
                  <a:moveTo>
                    <a:pt x="0" y="638556"/>
                  </a:moveTo>
                  <a:lnTo>
                    <a:pt x="4448556" y="638556"/>
                  </a:lnTo>
                  <a:lnTo>
                    <a:pt x="4448556" y="0"/>
                  </a:lnTo>
                  <a:lnTo>
                    <a:pt x="0" y="0"/>
                  </a:lnTo>
                  <a:lnTo>
                    <a:pt x="0" y="638556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44696" y="44196"/>
              <a:ext cx="3975354" cy="787145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300" rIns="0" bIns="0" rtlCol="0">
            <a:spAutoFit/>
          </a:bodyPr>
          <a:lstStyle/>
          <a:p>
            <a:pPr marL="1778635">
              <a:lnSpc>
                <a:spcPct val="100000"/>
              </a:lnSpc>
              <a:spcBef>
                <a:spcPts val="95"/>
              </a:spcBef>
            </a:pPr>
            <a:r>
              <a:rPr dirty="0"/>
              <a:t>OUR</a:t>
            </a:r>
            <a:r>
              <a:rPr spc="-75" dirty="0"/>
              <a:t> </a:t>
            </a:r>
            <a:r>
              <a:rPr dirty="0"/>
              <a:t>LEADERSHIP</a:t>
            </a:r>
            <a:r>
              <a:rPr spc="-70" dirty="0"/>
              <a:t> </a:t>
            </a:r>
            <a:r>
              <a:rPr spc="-20" dirty="0"/>
              <a:t>TEAM</a:t>
            </a:r>
          </a:p>
        </p:txBody>
      </p:sp>
      <p:grpSp>
        <p:nvGrpSpPr>
          <p:cNvPr id="26" name="object 26"/>
          <p:cNvGrpSpPr/>
          <p:nvPr/>
        </p:nvGrpSpPr>
        <p:grpSpPr>
          <a:xfrm>
            <a:off x="338518" y="1766506"/>
            <a:ext cx="11545570" cy="4588510"/>
            <a:chOff x="338518" y="1766506"/>
            <a:chExt cx="11545570" cy="4588510"/>
          </a:xfrm>
        </p:grpSpPr>
        <p:sp>
          <p:nvSpPr>
            <p:cNvPr id="27" name="object 27"/>
            <p:cNvSpPr/>
            <p:nvPr/>
          </p:nvSpPr>
          <p:spPr>
            <a:xfrm>
              <a:off x="352806" y="2590038"/>
              <a:ext cx="11488420" cy="3750945"/>
            </a:xfrm>
            <a:custGeom>
              <a:avLst/>
              <a:gdLst/>
              <a:ahLst/>
              <a:cxnLst/>
              <a:rect l="l" t="t" r="r" b="b"/>
              <a:pathLst>
                <a:path w="11488420" h="3750945">
                  <a:moveTo>
                    <a:pt x="11487912" y="2506218"/>
                  </a:moveTo>
                  <a:lnTo>
                    <a:pt x="11487912" y="3750564"/>
                  </a:lnTo>
                  <a:lnTo>
                    <a:pt x="0" y="3750564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797791" y="4203700"/>
              <a:ext cx="85725" cy="939800"/>
            </a:xfrm>
            <a:custGeom>
              <a:avLst/>
              <a:gdLst/>
              <a:ahLst/>
              <a:cxnLst/>
              <a:rect l="l" t="t" r="r" b="b"/>
              <a:pathLst>
                <a:path w="85725" h="939800">
                  <a:moveTo>
                    <a:pt x="28685" y="82850"/>
                  </a:moveTo>
                  <a:lnTo>
                    <a:pt x="28575" y="939800"/>
                  </a:lnTo>
                  <a:lnTo>
                    <a:pt x="57150" y="939800"/>
                  </a:lnTo>
                  <a:lnTo>
                    <a:pt x="57150" y="85725"/>
                  </a:lnTo>
                  <a:lnTo>
                    <a:pt x="42925" y="85725"/>
                  </a:lnTo>
                  <a:lnTo>
                    <a:pt x="28685" y="82850"/>
                  </a:lnTo>
                  <a:close/>
                </a:path>
                <a:path w="85725" h="939800">
                  <a:moveTo>
                    <a:pt x="57150" y="42925"/>
                  </a:moveTo>
                  <a:lnTo>
                    <a:pt x="28575" y="42925"/>
                  </a:lnTo>
                  <a:lnTo>
                    <a:pt x="28685" y="82850"/>
                  </a:lnTo>
                  <a:lnTo>
                    <a:pt x="42925" y="85725"/>
                  </a:lnTo>
                  <a:lnTo>
                    <a:pt x="57150" y="82850"/>
                  </a:lnTo>
                  <a:lnTo>
                    <a:pt x="57150" y="42925"/>
                  </a:lnTo>
                  <a:close/>
                </a:path>
                <a:path w="85725" h="939800">
                  <a:moveTo>
                    <a:pt x="57150" y="82850"/>
                  </a:moveTo>
                  <a:lnTo>
                    <a:pt x="42925" y="85725"/>
                  </a:lnTo>
                  <a:lnTo>
                    <a:pt x="57150" y="85725"/>
                  </a:lnTo>
                  <a:lnTo>
                    <a:pt x="57150" y="82850"/>
                  </a:lnTo>
                  <a:close/>
                </a:path>
                <a:path w="85725" h="939800">
                  <a:moveTo>
                    <a:pt x="42925" y="0"/>
                  </a:moveTo>
                  <a:lnTo>
                    <a:pt x="26253" y="3385"/>
                  </a:lnTo>
                  <a:lnTo>
                    <a:pt x="12604" y="12604"/>
                  </a:lnTo>
                  <a:lnTo>
                    <a:pt x="3385" y="26253"/>
                  </a:lnTo>
                  <a:lnTo>
                    <a:pt x="0" y="42925"/>
                  </a:lnTo>
                  <a:lnTo>
                    <a:pt x="3385" y="59578"/>
                  </a:lnTo>
                  <a:lnTo>
                    <a:pt x="12604" y="73183"/>
                  </a:lnTo>
                  <a:lnTo>
                    <a:pt x="26253" y="82359"/>
                  </a:lnTo>
                  <a:lnTo>
                    <a:pt x="28685" y="82850"/>
                  </a:lnTo>
                  <a:lnTo>
                    <a:pt x="28575" y="42925"/>
                  </a:lnTo>
                  <a:lnTo>
                    <a:pt x="85725" y="42925"/>
                  </a:lnTo>
                  <a:lnTo>
                    <a:pt x="82359" y="26253"/>
                  </a:lnTo>
                  <a:lnTo>
                    <a:pt x="73183" y="12604"/>
                  </a:lnTo>
                  <a:lnTo>
                    <a:pt x="59578" y="3385"/>
                  </a:lnTo>
                  <a:lnTo>
                    <a:pt x="42925" y="0"/>
                  </a:lnTo>
                  <a:close/>
                </a:path>
                <a:path w="85725" h="939800">
                  <a:moveTo>
                    <a:pt x="85725" y="42925"/>
                  </a:moveTo>
                  <a:lnTo>
                    <a:pt x="57150" y="42925"/>
                  </a:lnTo>
                  <a:lnTo>
                    <a:pt x="57150" y="82850"/>
                  </a:lnTo>
                  <a:lnTo>
                    <a:pt x="59578" y="82359"/>
                  </a:lnTo>
                  <a:lnTo>
                    <a:pt x="73183" y="73183"/>
                  </a:lnTo>
                  <a:lnTo>
                    <a:pt x="82359" y="59578"/>
                  </a:lnTo>
                  <a:lnTo>
                    <a:pt x="85725" y="4292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2806" y="1780794"/>
              <a:ext cx="0" cy="817880"/>
            </a:xfrm>
            <a:custGeom>
              <a:avLst/>
              <a:gdLst/>
              <a:ahLst/>
              <a:cxnLst/>
              <a:rect l="l" t="t" r="r" b="b"/>
              <a:pathLst>
                <a:path h="817880">
                  <a:moveTo>
                    <a:pt x="0" y="817879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729610" y="2900056"/>
            <a:ext cx="3136265" cy="72834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229"/>
              </a:spcBef>
            </a:pPr>
            <a:r>
              <a:rPr sz="1600" b="1" dirty="0">
                <a:latin typeface="Calibri"/>
                <a:cs typeface="Calibri"/>
              </a:rPr>
              <a:t>Gaurangini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Jain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-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Deputy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spc="-25" dirty="0">
                <a:latin typeface="Calibri"/>
                <a:cs typeface="Calibri"/>
              </a:rPr>
              <a:t>CEO</a:t>
            </a:r>
            <a:endParaRPr sz="1500">
              <a:latin typeface="Calibri"/>
              <a:cs typeface="Calibri"/>
            </a:endParaRPr>
          </a:p>
          <a:p>
            <a:pPr marL="13970" marR="5080" indent="-1905">
              <a:lnSpc>
                <a:spcPct val="100000"/>
              </a:lnSpc>
              <a:spcBef>
                <a:spcPts val="120"/>
              </a:spcBef>
            </a:pPr>
            <a:r>
              <a:rPr sz="1400" spc="-10" dirty="0">
                <a:latin typeface="Calibri"/>
                <a:cs typeface="Calibri"/>
              </a:rPr>
              <a:t>23+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40" dirty="0">
                <a:latin typeface="Calibri"/>
                <a:cs typeface="Calibri"/>
              </a:rPr>
              <a:t>years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Banking,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NBFC,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Business </a:t>
            </a:r>
            <a:r>
              <a:rPr sz="1400" spc="-20" dirty="0">
                <a:latin typeface="Calibri"/>
                <a:cs typeface="Calibri"/>
              </a:rPr>
              <a:t>Development,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Operations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Business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Credit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264652" y="986027"/>
            <a:ext cx="3286760" cy="455295"/>
            <a:chOff x="8264652" y="986027"/>
            <a:chExt cx="3286760" cy="455295"/>
          </a:xfrm>
        </p:grpSpPr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64652" y="986027"/>
              <a:ext cx="1704594" cy="45491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97212" y="986027"/>
              <a:ext cx="805433" cy="45491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230612" y="986027"/>
              <a:ext cx="372618" cy="45491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387584" y="1002791"/>
              <a:ext cx="1163574" cy="427481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8380856" y="981166"/>
            <a:ext cx="3335020" cy="100774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505"/>
              </a:spcBef>
            </a:pPr>
            <a:r>
              <a:rPr sz="1600" b="1" dirty="0">
                <a:latin typeface="Calibri"/>
                <a:cs typeface="Calibri"/>
              </a:rPr>
              <a:t>G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Radha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Krishna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Sarma–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COO,</a:t>
            </a:r>
            <a:r>
              <a:rPr sz="1500" b="1" spc="-50" dirty="0">
                <a:latin typeface="Calibri"/>
                <a:cs typeface="Calibri"/>
              </a:rPr>
              <a:t> </a:t>
            </a:r>
            <a:r>
              <a:rPr sz="1500" b="1" spc="-20" dirty="0">
                <a:latin typeface="Calibri"/>
                <a:cs typeface="Calibri"/>
              </a:rPr>
              <a:t>South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65"/>
              </a:spcBef>
            </a:pPr>
            <a:r>
              <a:rPr sz="1400" dirty="0">
                <a:latin typeface="Calibri"/>
                <a:cs typeface="Calibri"/>
              </a:rPr>
              <a:t>26+</a:t>
            </a:r>
            <a:r>
              <a:rPr sz="1400" spc="19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years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rich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exposure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financial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sector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, </a:t>
            </a:r>
            <a:r>
              <a:rPr sz="1400" spc="-30" dirty="0">
                <a:latin typeface="Calibri"/>
                <a:cs typeface="Calibri"/>
              </a:rPr>
              <a:t>strategizing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operational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excellence,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business expansion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307323" y="2886455"/>
            <a:ext cx="2474595" cy="455295"/>
            <a:chOff x="8307323" y="2886455"/>
            <a:chExt cx="2474595" cy="455295"/>
          </a:xfrm>
        </p:grpSpPr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07323" y="2886455"/>
              <a:ext cx="1562862" cy="45491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98151" y="2886455"/>
              <a:ext cx="372618" cy="45491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55123" y="2901708"/>
              <a:ext cx="1026414" cy="428993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8412226" y="2913731"/>
            <a:ext cx="3221355" cy="94615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7940" algn="just">
              <a:lnSpc>
                <a:spcPct val="100000"/>
              </a:lnSpc>
              <a:spcBef>
                <a:spcPts val="250"/>
              </a:spcBef>
            </a:pPr>
            <a:r>
              <a:rPr sz="1600" b="1" dirty="0">
                <a:latin typeface="Calibri"/>
                <a:cs typeface="Calibri"/>
              </a:rPr>
              <a:t>Balwant</a:t>
            </a:r>
            <a:r>
              <a:rPr sz="1600" b="1" spc="-8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Kumar–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COO,</a:t>
            </a:r>
            <a:r>
              <a:rPr sz="1500" b="1" spc="-70" dirty="0">
                <a:latin typeface="Calibri"/>
                <a:cs typeface="Calibri"/>
              </a:rPr>
              <a:t> </a:t>
            </a:r>
            <a:r>
              <a:rPr sz="1500" b="1" spc="-20" dirty="0">
                <a:latin typeface="Calibri"/>
                <a:cs typeface="Calibri"/>
              </a:rPr>
              <a:t>East</a:t>
            </a:r>
            <a:endParaRPr sz="15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35"/>
              </a:spcBef>
            </a:pPr>
            <a:r>
              <a:rPr sz="1400" dirty="0">
                <a:latin typeface="Calibri"/>
                <a:cs typeface="Calibri"/>
              </a:rPr>
              <a:t>17+</a:t>
            </a:r>
            <a:r>
              <a:rPr sz="1400" spc="204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years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MFI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sector,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expertise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business </a:t>
            </a:r>
            <a:r>
              <a:rPr sz="1400" spc="-25" dirty="0">
                <a:latin typeface="Calibri"/>
                <a:cs typeface="Calibri"/>
              </a:rPr>
              <a:t>management,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Business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Development,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Client Relationship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Team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Management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68704" y="31459"/>
            <a:ext cx="11164823" cy="6248400"/>
            <a:chOff x="922020" y="30480"/>
            <a:chExt cx="11164823" cy="6248400"/>
          </a:xfrm>
        </p:grpSpPr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7551" y="899160"/>
              <a:ext cx="1495043" cy="159105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50976" y="862329"/>
              <a:ext cx="1569720" cy="1666239"/>
            </a:xfrm>
            <a:custGeom>
              <a:avLst/>
              <a:gdLst/>
              <a:ahLst/>
              <a:cxnLst/>
              <a:rect l="l" t="t" r="r" b="b"/>
              <a:pathLst>
                <a:path w="1569720" h="1666239">
                  <a:moveTo>
                    <a:pt x="1539240" y="38354"/>
                  </a:moveTo>
                  <a:lnTo>
                    <a:pt x="1531620" y="38354"/>
                  </a:lnTo>
                  <a:lnTo>
                    <a:pt x="1531620" y="1627886"/>
                  </a:lnTo>
                  <a:lnTo>
                    <a:pt x="1539240" y="1627886"/>
                  </a:lnTo>
                  <a:lnTo>
                    <a:pt x="1539240" y="38354"/>
                  </a:lnTo>
                  <a:close/>
                </a:path>
                <a:path w="1569720" h="1666239">
                  <a:moveTo>
                    <a:pt x="1539240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628140"/>
                  </a:lnTo>
                  <a:lnTo>
                    <a:pt x="30480" y="1635760"/>
                  </a:lnTo>
                  <a:lnTo>
                    <a:pt x="1539240" y="1635760"/>
                  </a:lnTo>
                  <a:lnTo>
                    <a:pt x="1539240" y="1628140"/>
                  </a:lnTo>
                  <a:lnTo>
                    <a:pt x="38100" y="1628140"/>
                  </a:lnTo>
                  <a:lnTo>
                    <a:pt x="38100" y="38100"/>
                  </a:lnTo>
                  <a:lnTo>
                    <a:pt x="1539240" y="38100"/>
                  </a:lnTo>
                  <a:lnTo>
                    <a:pt x="1539240" y="30480"/>
                  </a:lnTo>
                  <a:close/>
                </a:path>
                <a:path w="1569720" h="1666239">
                  <a:moveTo>
                    <a:pt x="1569720" y="23114"/>
                  </a:moveTo>
                  <a:lnTo>
                    <a:pt x="1546860" y="23114"/>
                  </a:lnTo>
                  <a:lnTo>
                    <a:pt x="1546860" y="1643126"/>
                  </a:lnTo>
                  <a:lnTo>
                    <a:pt x="1569720" y="1643126"/>
                  </a:lnTo>
                  <a:lnTo>
                    <a:pt x="1569720" y="23114"/>
                  </a:lnTo>
                  <a:close/>
                </a:path>
                <a:path w="1569720" h="1666239">
                  <a:moveTo>
                    <a:pt x="156972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643380"/>
                  </a:lnTo>
                  <a:lnTo>
                    <a:pt x="0" y="1666240"/>
                  </a:lnTo>
                  <a:lnTo>
                    <a:pt x="1569720" y="1666240"/>
                  </a:lnTo>
                  <a:lnTo>
                    <a:pt x="1569720" y="1643380"/>
                  </a:lnTo>
                  <a:lnTo>
                    <a:pt x="22860" y="1643380"/>
                  </a:lnTo>
                  <a:lnTo>
                    <a:pt x="22860" y="22860"/>
                  </a:lnTo>
                  <a:lnTo>
                    <a:pt x="1569720" y="22860"/>
                  </a:lnTo>
                  <a:lnTo>
                    <a:pt x="1569720" y="0"/>
                  </a:lnTo>
                  <a:close/>
                </a:path>
              </a:pathLst>
            </a:custGeom>
            <a:solidFill>
              <a:srgbClr val="FF6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72311" y="2766059"/>
              <a:ext cx="1510284" cy="160782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35736" y="2729229"/>
              <a:ext cx="1584960" cy="1682750"/>
            </a:xfrm>
            <a:custGeom>
              <a:avLst/>
              <a:gdLst/>
              <a:ahLst/>
              <a:cxnLst/>
              <a:rect l="l" t="t" r="r" b="b"/>
              <a:pathLst>
                <a:path w="1584960" h="1682750">
                  <a:moveTo>
                    <a:pt x="1554480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644650"/>
                  </a:lnTo>
                  <a:lnTo>
                    <a:pt x="30480" y="1652270"/>
                  </a:lnTo>
                  <a:lnTo>
                    <a:pt x="1554480" y="1652270"/>
                  </a:lnTo>
                  <a:lnTo>
                    <a:pt x="1554480" y="1644662"/>
                  </a:lnTo>
                  <a:lnTo>
                    <a:pt x="1554480" y="38354"/>
                  </a:lnTo>
                  <a:lnTo>
                    <a:pt x="1546860" y="38354"/>
                  </a:lnTo>
                  <a:lnTo>
                    <a:pt x="1546860" y="1644650"/>
                  </a:lnTo>
                  <a:lnTo>
                    <a:pt x="38100" y="1644650"/>
                  </a:lnTo>
                  <a:lnTo>
                    <a:pt x="38100" y="38100"/>
                  </a:lnTo>
                  <a:lnTo>
                    <a:pt x="1554480" y="38100"/>
                  </a:lnTo>
                  <a:lnTo>
                    <a:pt x="1554480" y="30480"/>
                  </a:lnTo>
                  <a:close/>
                </a:path>
                <a:path w="1584960" h="1682750">
                  <a:moveTo>
                    <a:pt x="15849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659890"/>
                  </a:lnTo>
                  <a:lnTo>
                    <a:pt x="0" y="1682750"/>
                  </a:lnTo>
                  <a:lnTo>
                    <a:pt x="1584960" y="1682750"/>
                  </a:lnTo>
                  <a:lnTo>
                    <a:pt x="1584960" y="1659890"/>
                  </a:lnTo>
                  <a:lnTo>
                    <a:pt x="1584960" y="23114"/>
                  </a:lnTo>
                  <a:lnTo>
                    <a:pt x="1562100" y="23114"/>
                  </a:lnTo>
                  <a:lnTo>
                    <a:pt x="1562100" y="1659890"/>
                  </a:lnTo>
                  <a:lnTo>
                    <a:pt x="22860" y="1659890"/>
                  </a:lnTo>
                  <a:lnTo>
                    <a:pt x="22860" y="22860"/>
                  </a:lnTo>
                  <a:lnTo>
                    <a:pt x="1584960" y="22860"/>
                  </a:lnTo>
                  <a:lnTo>
                    <a:pt x="1584960" y="0"/>
                  </a:lnTo>
                  <a:close/>
                </a:path>
              </a:pathLst>
            </a:custGeom>
            <a:solidFill>
              <a:srgbClr val="0D9B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22020" y="4558030"/>
              <a:ext cx="1620520" cy="1720850"/>
            </a:xfrm>
            <a:custGeom>
              <a:avLst/>
              <a:gdLst/>
              <a:ahLst/>
              <a:cxnLst/>
              <a:rect l="l" t="t" r="r" b="b"/>
              <a:pathLst>
                <a:path w="1620520" h="1720850">
                  <a:moveTo>
                    <a:pt x="1589532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682750"/>
                  </a:lnTo>
                  <a:lnTo>
                    <a:pt x="30480" y="1690370"/>
                  </a:lnTo>
                  <a:lnTo>
                    <a:pt x="1589532" y="1690370"/>
                  </a:lnTo>
                  <a:lnTo>
                    <a:pt x="1589532" y="1682750"/>
                  </a:lnTo>
                  <a:lnTo>
                    <a:pt x="1589532" y="38354"/>
                  </a:lnTo>
                  <a:lnTo>
                    <a:pt x="1581912" y="38354"/>
                  </a:lnTo>
                  <a:lnTo>
                    <a:pt x="1581912" y="1682750"/>
                  </a:lnTo>
                  <a:lnTo>
                    <a:pt x="38100" y="1682750"/>
                  </a:lnTo>
                  <a:lnTo>
                    <a:pt x="38100" y="38100"/>
                  </a:lnTo>
                  <a:lnTo>
                    <a:pt x="1589532" y="38100"/>
                  </a:lnTo>
                  <a:lnTo>
                    <a:pt x="1589532" y="30480"/>
                  </a:lnTo>
                  <a:close/>
                </a:path>
                <a:path w="1620520" h="1720850">
                  <a:moveTo>
                    <a:pt x="16200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697990"/>
                  </a:lnTo>
                  <a:lnTo>
                    <a:pt x="0" y="1720850"/>
                  </a:lnTo>
                  <a:lnTo>
                    <a:pt x="1620012" y="1720850"/>
                  </a:lnTo>
                  <a:lnTo>
                    <a:pt x="1620012" y="1697990"/>
                  </a:lnTo>
                  <a:lnTo>
                    <a:pt x="1620012" y="23114"/>
                  </a:lnTo>
                  <a:lnTo>
                    <a:pt x="1597152" y="23114"/>
                  </a:lnTo>
                  <a:lnTo>
                    <a:pt x="1597152" y="1697990"/>
                  </a:lnTo>
                  <a:lnTo>
                    <a:pt x="22860" y="1697990"/>
                  </a:lnTo>
                  <a:lnTo>
                    <a:pt x="22860" y="22860"/>
                  </a:lnTo>
                  <a:lnTo>
                    <a:pt x="1620012" y="22860"/>
                  </a:lnTo>
                  <a:lnTo>
                    <a:pt x="1620012" y="0"/>
                  </a:lnTo>
                  <a:close/>
                </a:path>
              </a:pathLst>
            </a:custGeom>
            <a:solidFill>
              <a:srgbClr val="FF6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04431" y="2776728"/>
              <a:ext cx="1551431" cy="16093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467856" y="2740659"/>
              <a:ext cx="1626235" cy="1684020"/>
            </a:xfrm>
            <a:custGeom>
              <a:avLst/>
              <a:gdLst/>
              <a:ahLst/>
              <a:cxnLst/>
              <a:rect l="l" t="t" r="r" b="b"/>
              <a:pathLst>
                <a:path w="1626234" h="1684020">
                  <a:moveTo>
                    <a:pt x="1595628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645920"/>
                  </a:lnTo>
                  <a:lnTo>
                    <a:pt x="30480" y="1653540"/>
                  </a:lnTo>
                  <a:lnTo>
                    <a:pt x="1595628" y="1653540"/>
                  </a:lnTo>
                  <a:lnTo>
                    <a:pt x="1595628" y="1645920"/>
                  </a:lnTo>
                  <a:lnTo>
                    <a:pt x="38100" y="1645920"/>
                  </a:lnTo>
                  <a:lnTo>
                    <a:pt x="38100" y="38100"/>
                  </a:lnTo>
                  <a:lnTo>
                    <a:pt x="1588008" y="38100"/>
                  </a:lnTo>
                  <a:lnTo>
                    <a:pt x="1588008" y="1645412"/>
                  </a:lnTo>
                  <a:lnTo>
                    <a:pt x="1595628" y="1645412"/>
                  </a:lnTo>
                  <a:lnTo>
                    <a:pt x="1595628" y="38100"/>
                  </a:lnTo>
                  <a:lnTo>
                    <a:pt x="1595628" y="37592"/>
                  </a:lnTo>
                  <a:lnTo>
                    <a:pt x="1595628" y="30480"/>
                  </a:lnTo>
                  <a:close/>
                </a:path>
                <a:path w="1626234" h="1684020">
                  <a:moveTo>
                    <a:pt x="162610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661160"/>
                  </a:lnTo>
                  <a:lnTo>
                    <a:pt x="0" y="1684020"/>
                  </a:lnTo>
                  <a:lnTo>
                    <a:pt x="1626108" y="1684020"/>
                  </a:lnTo>
                  <a:lnTo>
                    <a:pt x="1626108" y="1661160"/>
                  </a:lnTo>
                  <a:lnTo>
                    <a:pt x="22860" y="1661160"/>
                  </a:lnTo>
                  <a:lnTo>
                    <a:pt x="22860" y="22860"/>
                  </a:lnTo>
                  <a:lnTo>
                    <a:pt x="1603248" y="22860"/>
                  </a:lnTo>
                  <a:lnTo>
                    <a:pt x="1603248" y="1660652"/>
                  </a:lnTo>
                  <a:lnTo>
                    <a:pt x="1626108" y="1660652"/>
                  </a:lnTo>
                  <a:lnTo>
                    <a:pt x="1626108" y="22860"/>
                  </a:lnTo>
                  <a:lnTo>
                    <a:pt x="1626108" y="22352"/>
                  </a:lnTo>
                  <a:lnTo>
                    <a:pt x="1626108" y="0"/>
                  </a:lnTo>
                  <a:close/>
                </a:path>
              </a:pathLst>
            </a:custGeom>
            <a:solidFill>
              <a:srgbClr val="E958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30340" y="946404"/>
              <a:ext cx="1496568" cy="161848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493764" y="909319"/>
              <a:ext cx="1571625" cy="1694180"/>
            </a:xfrm>
            <a:custGeom>
              <a:avLst/>
              <a:gdLst/>
              <a:ahLst/>
              <a:cxnLst/>
              <a:rect l="l" t="t" r="r" b="b"/>
              <a:pathLst>
                <a:path w="1571625" h="1694180">
                  <a:moveTo>
                    <a:pt x="1540764" y="38608"/>
                  </a:moveTo>
                  <a:lnTo>
                    <a:pt x="1533144" y="38608"/>
                  </a:lnTo>
                  <a:lnTo>
                    <a:pt x="1533144" y="1655572"/>
                  </a:lnTo>
                  <a:lnTo>
                    <a:pt x="1540764" y="1655572"/>
                  </a:lnTo>
                  <a:lnTo>
                    <a:pt x="1540764" y="38608"/>
                  </a:lnTo>
                  <a:close/>
                </a:path>
                <a:path w="1571625" h="1694180">
                  <a:moveTo>
                    <a:pt x="1540764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656080"/>
                  </a:lnTo>
                  <a:lnTo>
                    <a:pt x="30480" y="1663700"/>
                  </a:lnTo>
                  <a:lnTo>
                    <a:pt x="1540764" y="1663700"/>
                  </a:lnTo>
                  <a:lnTo>
                    <a:pt x="1540764" y="1656080"/>
                  </a:lnTo>
                  <a:lnTo>
                    <a:pt x="38100" y="1656080"/>
                  </a:lnTo>
                  <a:lnTo>
                    <a:pt x="38100" y="38100"/>
                  </a:lnTo>
                  <a:lnTo>
                    <a:pt x="1540764" y="38100"/>
                  </a:lnTo>
                  <a:lnTo>
                    <a:pt x="1540764" y="30480"/>
                  </a:lnTo>
                  <a:close/>
                </a:path>
                <a:path w="1571625" h="1694180">
                  <a:moveTo>
                    <a:pt x="1571244" y="23368"/>
                  </a:moveTo>
                  <a:lnTo>
                    <a:pt x="1548384" y="23368"/>
                  </a:lnTo>
                  <a:lnTo>
                    <a:pt x="1548384" y="1670812"/>
                  </a:lnTo>
                  <a:lnTo>
                    <a:pt x="1571244" y="1670812"/>
                  </a:lnTo>
                  <a:lnTo>
                    <a:pt x="1571244" y="23368"/>
                  </a:lnTo>
                  <a:close/>
                </a:path>
                <a:path w="1571625" h="1694180">
                  <a:moveTo>
                    <a:pt x="157124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671320"/>
                  </a:lnTo>
                  <a:lnTo>
                    <a:pt x="0" y="1694180"/>
                  </a:lnTo>
                  <a:lnTo>
                    <a:pt x="1571244" y="1694180"/>
                  </a:lnTo>
                  <a:lnTo>
                    <a:pt x="1571244" y="1671320"/>
                  </a:lnTo>
                  <a:lnTo>
                    <a:pt x="22860" y="1671320"/>
                  </a:lnTo>
                  <a:lnTo>
                    <a:pt x="22860" y="22860"/>
                  </a:lnTo>
                  <a:lnTo>
                    <a:pt x="1571244" y="22860"/>
                  </a:lnTo>
                  <a:lnTo>
                    <a:pt x="1571244" y="0"/>
                  </a:lnTo>
                  <a:close/>
                </a:path>
              </a:pathLst>
            </a:custGeom>
            <a:solidFill>
              <a:srgbClr val="098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546336" y="30480"/>
              <a:ext cx="2540507" cy="58216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58595" y="4596383"/>
              <a:ext cx="1537715" cy="165688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493764" y="4573269"/>
              <a:ext cx="1612900" cy="1662430"/>
            </a:xfrm>
            <a:custGeom>
              <a:avLst/>
              <a:gdLst/>
              <a:ahLst/>
              <a:cxnLst/>
              <a:rect l="l" t="t" r="r" b="b"/>
              <a:pathLst>
                <a:path w="1612900" h="1662429">
                  <a:moveTo>
                    <a:pt x="1581912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624330"/>
                  </a:lnTo>
                  <a:lnTo>
                    <a:pt x="30480" y="1631950"/>
                  </a:lnTo>
                  <a:lnTo>
                    <a:pt x="1581912" y="1631950"/>
                  </a:lnTo>
                  <a:lnTo>
                    <a:pt x="1581912" y="1624838"/>
                  </a:lnTo>
                  <a:lnTo>
                    <a:pt x="1581912" y="1624330"/>
                  </a:lnTo>
                  <a:lnTo>
                    <a:pt x="1581912" y="38354"/>
                  </a:lnTo>
                  <a:lnTo>
                    <a:pt x="1574292" y="38354"/>
                  </a:lnTo>
                  <a:lnTo>
                    <a:pt x="1574292" y="1624330"/>
                  </a:lnTo>
                  <a:lnTo>
                    <a:pt x="38100" y="1624330"/>
                  </a:lnTo>
                  <a:lnTo>
                    <a:pt x="38100" y="38100"/>
                  </a:lnTo>
                  <a:lnTo>
                    <a:pt x="1581912" y="38100"/>
                  </a:lnTo>
                  <a:lnTo>
                    <a:pt x="1581912" y="30480"/>
                  </a:lnTo>
                  <a:close/>
                </a:path>
                <a:path w="1612900" h="1662429">
                  <a:moveTo>
                    <a:pt x="161239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639570"/>
                  </a:lnTo>
                  <a:lnTo>
                    <a:pt x="0" y="1662430"/>
                  </a:lnTo>
                  <a:lnTo>
                    <a:pt x="1612392" y="1662430"/>
                  </a:lnTo>
                  <a:lnTo>
                    <a:pt x="1612392" y="1640078"/>
                  </a:lnTo>
                  <a:lnTo>
                    <a:pt x="1612392" y="1639570"/>
                  </a:lnTo>
                  <a:lnTo>
                    <a:pt x="1612392" y="23114"/>
                  </a:lnTo>
                  <a:lnTo>
                    <a:pt x="1589532" y="23114"/>
                  </a:lnTo>
                  <a:lnTo>
                    <a:pt x="1589532" y="1639570"/>
                  </a:lnTo>
                  <a:lnTo>
                    <a:pt x="22860" y="1639570"/>
                  </a:lnTo>
                  <a:lnTo>
                    <a:pt x="22860" y="22860"/>
                  </a:lnTo>
                  <a:lnTo>
                    <a:pt x="1612392" y="22860"/>
                  </a:lnTo>
                  <a:lnTo>
                    <a:pt x="1612392" y="0"/>
                  </a:lnTo>
                  <a:close/>
                </a:path>
              </a:pathLst>
            </a:custGeom>
            <a:solidFill>
              <a:srgbClr val="098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2945763" y="4531102"/>
            <a:ext cx="3252470" cy="1619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3755" algn="just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Calibri"/>
                <a:cs typeface="Calibri"/>
              </a:rPr>
              <a:t>Manoj</a:t>
            </a:r>
            <a:r>
              <a:rPr sz="1500" b="1" spc="-4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Kumar–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National</a:t>
            </a:r>
            <a:r>
              <a:rPr sz="1500" b="1" spc="-60" dirty="0">
                <a:latin typeface="Calibri"/>
                <a:cs typeface="Calibri"/>
              </a:rPr>
              <a:t> </a:t>
            </a:r>
            <a:r>
              <a:rPr sz="1500" b="1" spc="-20" dirty="0">
                <a:latin typeface="Calibri"/>
                <a:cs typeface="Calibri"/>
              </a:rPr>
              <a:t>Head, </a:t>
            </a:r>
            <a:r>
              <a:rPr sz="1500" b="1" dirty="0">
                <a:latin typeface="Calibri"/>
                <a:cs typeface="Calibri"/>
              </a:rPr>
              <a:t>Planning</a:t>
            </a:r>
            <a:r>
              <a:rPr sz="1500" b="1" spc="-6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&amp;</a:t>
            </a:r>
            <a:r>
              <a:rPr sz="1500" b="1" spc="-10" dirty="0">
                <a:latin typeface="Calibri"/>
                <a:cs typeface="Calibri"/>
              </a:rPr>
              <a:t> Strategy</a:t>
            </a:r>
            <a:endParaRPr sz="1500" dirty="0">
              <a:latin typeface="Calibri"/>
              <a:cs typeface="Calibri"/>
            </a:endParaRPr>
          </a:p>
          <a:p>
            <a:pPr marL="24765" marR="5080" algn="just">
              <a:lnSpc>
                <a:spcPct val="100000"/>
              </a:lnSpc>
              <a:spcBef>
                <a:spcPts val="550"/>
              </a:spcBef>
            </a:pPr>
            <a:r>
              <a:rPr sz="1400" dirty="0">
                <a:latin typeface="Calibri"/>
                <a:cs typeface="Calibri"/>
              </a:rPr>
              <a:t>25+</a:t>
            </a:r>
            <a:r>
              <a:rPr sz="1400" spc="26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2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extensive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experience</a:t>
            </a:r>
            <a:r>
              <a:rPr sz="1400" spc="2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26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financial</a:t>
            </a:r>
            <a:r>
              <a:rPr sz="1400" spc="3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sector</a:t>
            </a:r>
            <a:r>
              <a:rPr sz="1400" spc="3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3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expertise</a:t>
            </a:r>
            <a:r>
              <a:rPr sz="1400" spc="3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3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business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250" dirty="0">
                <a:latin typeface="Calibri"/>
                <a:cs typeface="Calibri"/>
              </a:rPr>
              <a:t>   </a:t>
            </a:r>
            <a:r>
              <a:rPr sz="1400" dirty="0">
                <a:latin typeface="Calibri"/>
                <a:cs typeface="Calibri"/>
              </a:rPr>
              <a:t>portfolio</a:t>
            </a:r>
            <a:r>
              <a:rPr sz="1400" spc="254" dirty="0">
                <a:latin typeface="Calibri"/>
                <a:cs typeface="Calibri"/>
              </a:rPr>
              <a:t>   </a:t>
            </a:r>
            <a:r>
              <a:rPr sz="1400" dirty="0">
                <a:latin typeface="Calibri"/>
                <a:cs typeface="Calibri"/>
              </a:rPr>
              <a:t>management,</a:t>
            </a:r>
            <a:r>
              <a:rPr sz="1400" spc="250" dirty="0">
                <a:latin typeface="Calibri"/>
                <a:cs typeface="Calibri"/>
              </a:rPr>
              <a:t>   </a:t>
            </a:r>
            <a:r>
              <a:rPr sz="1400" spc="-10" dirty="0">
                <a:latin typeface="Calibri"/>
                <a:cs typeface="Calibri"/>
              </a:rPr>
              <a:t>Business </a:t>
            </a:r>
            <a:r>
              <a:rPr sz="1400" dirty="0">
                <a:latin typeface="Calibri"/>
                <a:cs typeface="Calibri"/>
              </a:rPr>
              <a:t>Development,</a:t>
            </a:r>
            <a:r>
              <a:rPr sz="1400" spc="27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Client</a:t>
            </a:r>
            <a:r>
              <a:rPr sz="1400" spc="27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Relationships,</a:t>
            </a:r>
            <a:r>
              <a:rPr sz="1400" spc="280" dirty="0">
                <a:latin typeface="Calibri"/>
                <a:cs typeface="Calibri"/>
              </a:rPr>
              <a:t>  </a:t>
            </a:r>
            <a:r>
              <a:rPr sz="1400" spc="-25" dirty="0">
                <a:latin typeface="Calibri"/>
                <a:cs typeface="Calibri"/>
              </a:rPr>
              <a:t>and Team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Management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pic>
        <p:nvPicPr>
          <p:cNvPr id="62" name="Picture 61" descr="Mr.-JK-Pandey-home-page">
            <a:extLst>
              <a:ext uri="{FF2B5EF4-FFF2-40B4-BE49-F238E27FC236}">
                <a16:creationId xmlns:a16="http://schemas.microsoft.com/office/drawing/2014/main" id="{FB3F1108-00AA-63EF-8B6B-F628CB79EFF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00583" y="4612844"/>
            <a:ext cx="1492630" cy="16030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8378951" y="2835065"/>
            <a:ext cx="2934335" cy="102784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lang="en-US" sz="1600" b="1" spc="-15" dirty="0">
                <a:latin typeface="Calibri"/>
                <a:cs typeface="Calibri"/>
              </a:rPr>
              <a:t>Ms. Shweta Srivastava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lang="en-US" sz="1600" b="1" dirty="0">
                <a:latin typeface="Calibri"/>
                <a:cs typeface="Calibri"/>
              </a:rPr>
              <a:t>–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lang="en-US" sz="1500" b="1" spc="-25" dirty="0">
                <a:latin typeface="Calibri"/>
                <a:cs typeface="Calibri"/>
              </a:rPr>
              <a:t>Chief </a:t>
            </a:r>
            <a:r>
              <a:rPr lang="en-US" sz="1500" b="1" spc="-45" dirty="0">
                <a:latin typeface="Calibri"/>
                <a:cs typeface="Calibri"/>
              </a:rPr>
              <a:t>H</a:t>
            </a:r>
            <a:r>
              <a:rPr sz="1500" b="1" dirty="0">
                <a:latin typeface="Calibri"/>
                <a:cs typeface="Calibri"/>
              </a:rPr>
              <a:t>uman</a:t>
            </a:r>
            <a:r>
              <a:rPr sz="1500" b="1" spc="-40" dirty="0">
                <a:latin typeface="Calibri"/>
                <a:cs typeface="Calibri"/>
              </a:rPr>
              <a:t> </a:t>
            </a:r>
            <a:r>
              <a:rPr lang="en-US" sz="1500" b="1" spc="-10" dirty="0">
                <a:latin typeface="Calibri"/>
                <a:cs typeface="Calibri"/>
              </a:rPr>
              <a:t>Resource Officer</a:t>
            </a:r>
            <a:endParaRPr sz="1500" dirty="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390"/>
              </a:spcBef>
            </a:pPr>
            <a:r>
              <a:rPr sz="1400" dirty="0">
                <a:latin typeface="Calibri"/>
                <a:cs typeface="Calibri"/>
              </a:rPr>
              <a:t>17+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Performance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Management,</a:t>
            </a:r>
            <a:endParaRPr sz="1400" dirty="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Compliances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etc.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0587" y="5768339"/>
              <a:ext cx="1391411" cy="10896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68067" cy="143560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767327" y="60960"/>
              <a:ext cx="4448810" cy="638810"/>
            </a:xfrm>
            <a:custGeom>
              <a:avLst/>
              <a:gdLst/>
              <a:ahLst/>
              <a:cxnLst/>
              <a:rect l="l" t="t" r="r" b="b"/>
              <a:pathLst>
                <a:path w="4448809" h="638810">
                  <a:moveTo>
                    <a:pt x="4448556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4448556" y="638556"/>
                  </a:lnTo>
                  <a:lnTo>
                    <a:pt x="44485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67327" y="60960"/>
              <a:ext cx="4448810" cy="638810"/>
            </a:xfrm>
            <a:custGeom>
              <a:avLst/>
              <a:gdLst/>
              <a:ahLst/>
              <a:cxnLst/>
              <a:rect l="l" t="t" r="r" b="b"/>
              <a:pathLst>
                <a:path w="4448809" h="638810">
                  <a:moveTo>
                    <a:pt x="0" y="638556"/>
                  </a:moveTo>
                  <a:lnTo>
                    <a:pt x="4448556" y="638556"/>
                  </a:lnTo>
                  <a:lnTo>
                    <a:pt x="4448556" y="0"/>
                  </a:lnTo>
                  <a:lnTo>
                    <a:pt x="0" y="0"/>
                  </a:lnTo>
                  <a:lnTo>
                    <a:pt x="0" y="638556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4695" y="44196"/>
              <a:ext cx="3975354" cy="787145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300" rIns="0" bIns="0" rtlCol="0">
            <a:spAutoFit/>
          </a:bodyPr>
          <a:lstStyle/>
          <a:p>
            <a:pPr marL="1778635">
              <a:lnSpc>
                <a:spcPct val="100000"/>
              </a:lnSpc>
              <a:spcBef>
                <a:spcPts val="95"/>
              </a:spcBef>
            </a:pPr>
            <a:r>
              <a:rPr dirty="0"/>
              <a:t>OUR</a:t>
            </a:r>
            <a:r>
              <a:rPr spc="-75" dirty="0"/>
              <a:t> </a:t>
            </a:r>
            <a:r>
              <a:rPr dirty="0"/>
              <a:t>LEADERSHIP</a:t>
            </a:r>
            <a:r>
              <a:rPr spc="-70" dirty="0"/>
              <a:t> </a:t>
            </a:r>
            <a:r>
              <a:rPr spc="-20" dirty="0"/>
              <a:t>TEAM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486918" y="1796033"/>
            <a:ext cx="11529186" cy="4560189"/>
            <a:chOff x="486918" y="1796033"/>
            <a:chExt cx="11529186" cy="4560189"/>
          </a:xfrm>
        </p:grpSpPr>
        <p:sp>
          <p:nvSpPr>
            <p:cNvPr id="20" name="object 20"/>
            <p:cNvSpPr/>
            <p:nvPr/>
          </p:nvSpPr>
          <p:spPr>
            <a:xfrm>
              <a:off x="486918" y="2605277"/>
              <a:ext cx="11486515" cy="3750945"/>
            </a:xfrm>
            <a:custGeom>
              <a:avLst/>
              <a:gdLst/>
              <a:ahLst/>
              <a:cxnLst/>
              <a:rect l="l" t="t" r="r" b="b"/>
              <a:pathLst>
                <a:path w="11486515" h="3750945">
                  <a:moveTo>
                    <a:pt x="11486388" y="2506218"/>
                  </a:moveTo>
                  <a:lnTo>
                    <a:pt x="11486388" y="3750564"/>
                  </a:lnTo>
                  <a:lnTo>
                    <a:pt x="0" y="3750564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930379" y="4218939"/>
              <a:ext cx="85725" cy="939800"/>
            </a:xfrm>
            <a:custGeom>
              <a:avLst/>
              <a:gdLst/>
              <a:ahLst/>
              <a:cxnLst/>
              <a:rect l="l" t="t" r="r" b="b"/>
              <a:pathLst>
                <a:path w="85725" h="939800">
                  <a:moveTo>
                    <a:pt x="28679" y="82849"/>
                  </a:moveTo>
                  <a:lnTo>
                    <a:pt x="28701" y="939800"/>
                  </a:lnTo>
                  <a:lnTo>
                    <a:pt x="57276" y="939800"/>
                  </a:lnTo>
                  <a:lnTo>
                    <a:pt x="57156" y="85725"/>
                  </a:lnTo>
                  <a:lnTo>
                    <a:pt x="42925" y="85725"/>
                  </a:lnTo>
                  <a:lnTo>
                    <a:pt x="28679" y="82849"/>
                  </a:lnTo>
                  <a:close/>
                </a:path>
                <a:path w="85725" h="939800">
                  <a:moveTo>
                    <a:pt x="57150" y="42926"/>
                  </a:moveTo>
                  <a:lnTo>
                    <a:pt x="28575" y="42926"/>
                  </a:lnTo>
                  <a:lnTo>
                    <a:pt x="28679" y="82849"/>
                  </a:lnTo>
                  <a:lnTo>
                    <a:pt x="42925" y="85725"/>
                  </a:lnTo>
                  <a:lnTo>
                    <a:pt x="57155" y="82849"/>
                  </a:lnTo>
                  <a:lnTo>
                    <a:pt x="57150" y="42926"/>
                  </a:lnTo>
                  <a:close/>
                </a:path>
                <a:path w="85725" h="939800">
                  <a:moveTo>
                    <a:pt x="57155" y="82849"/>
                  </a:moveTo>
                  <a:lnTo>
                    <a:pt x="42925" y="85725"/>
                  </a:lnTo>
                  <a:lnTo>
                    <a:pt x="57156" y="85725"/>
                  </a:lnTo>
                  <a:lnTo>
                    <a:pt x="57155" y="82849"/>
                  </a:lnTo>
                  <a:close/>
                </a:path>
                <a:path w="85725" h="939800">
                  <a:moveTo>
                    <a:pt x="42925" y="0"/>
                  </a:moveTo>
                  <a:lnTo>
                    <a:pt x="26253" y="3385"/>
                  </a:lnTo>
                  <a:lnTo>
                    <a:pt x="12604" y="12604"/>
                  </a:lnTo>
                  <a:lnTo>
                    <a:pt x="3385" y="26253"/>
                  </a:lnTo>
                  <a:lnTo>
                    <a:pt x="0" y="42926"/>
                  </a:lnTo>
                  <a:lnTo>
                    <a:pt x="3385" y="59578"/>
                  </a:lnTo>
                  <a:lnTo>
                    <a:pt x="12604" y="73183"/>
                  </a:lnTo>
                  <a:lnTo>
                    <a:pt x="26253" y="82359"/>
                  </a:lnTo>
                  <a:lnTo>
                    <a:pt x="28679" y="82849"/>
                  </a:lnTo>
                  <a:lnTo>
                    <a:pt x="28575" y="42926"/>
                  </a:lnTo>
                  <a:lnTo>
                    <a:pt x="85725" y="42926"/>
                  </a:lnTo>
                  <a:lnTo>
                    <a:pt x="82359" y="26253"/>
                  </a:lnTo>
                  <a:lnTo>
                    <a:pt x="73183" y="12604"/>
                  </a:lnTo>
                  <a:lnTo>
                    <a:pt x="59578" y="3385"/>
                  </a:lnTo>
                  <a:lnTo>
                    <a:pt x="42925" y="0"/>
                  </a:lnTo>
                  <a:close/>
                </a:path>
                <a:path w="85725" h="939800">
                  <a:moveTo>
                    <a:pt x="85725" y="42926"/>
                  </a:moveTo>
                  <a:lnTo>
                    <a:pt x="57150" y="42926"/>
                  </a:lnTo>
                  <a:lnTo>
                    <a:pt x="57155" y="82849"/>
                  </a:lnTo>
                  <a:lnTo>
                    <a:pt x="59578" y="82359"/>
                  </a:lnTo>
                  <a:lnTo>
                    <a:pt x="73183" y="73183"/>
                  </a:lnTo>
                  <a:lnTo>
                    <a:pt x="82359" y="59578"/>
                  </a:lnTo>
                  <a:lnTo>
                    <a:pt x="85725" y="42926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6918" y="1796033"/>
              <a:ext cx="0" cy="817880"/>
            </a:xfrm>
            <a:custGeom>
              <a:avLst/>
              <a:gdLst/>
              <a:ahLst/>
              <a:cxnLst/>
              <a:rect l="l" t="t" r="r" b="b"/>
              <a:pathLst>
                <a:path h="817880">
                  <a:moveTo>
                    <a:pt x="0" y="817879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553207" y="4869305"/>
            <a:ext cx="3479165" cy="970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Choudhary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Runveer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Krishanan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b="1" dirty="0">
                <a:latin typeface="Calibri"/>
                <a:cs typeface="Calibri"/>
              </a:rPr>
              <a:t>Company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Secretary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&amp;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Chief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Compliance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Officer</a:t>
            </a:r>
            <a:endParaRPr sz="1400" dirty="0">
              <a:latin typeface="Calibri"/>
              <a:cs typeface="Calibri"/>
            </a:endParaRPr>
          </a:p>
          <a:p>
            <a:pPr marL="12700" marR="1203960">
              <a:lnSpc>
                <a:spcPct val="100000"/>
              </a:lnSpc>
              <a:spcBef>
                <a:spcPts val="464"/>
              </a:spcBef>
            </a:pPr>
            <a:r>
              <a:rPr sz="1400" dirty="0">
                <a:latin typeface="Calibri"/>
                <a:cs typeface="Calibri"/>
              </a:rPr>
              <a:t>17+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Compliance,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Legal, Secretarial, </a:t>
            </a:r>
            <a:r>
              <a:rPr sz="1400" dirty="0">
                <a:latin typeface="Calibri"/>
                <a:cs typeface="Calibri"/>
              </a:rPr>
              <a:t>Audit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Finance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12292" y="30480"/>
            <a:ext cx="11274550" cy="6240780"/>
            <a:chOff x="812292" y="30480"/>
            <a:chExt cx="11274550" cy="6240780"/>
          </a:xfrm>
        </p:grpSpPr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867" y="4683251"/>
              <a:ext cx="1455420" cy="15499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12292" y="4646930"/>
              <a:ext cx="1530350" cy="1624330"/>
            </a:xfrm>
            <a:custGeom>
              <a:avLst/>
              <a:gdLst/>
              <a:ahLst/>
              <a:cxnLst/>
              <a:rect l="l" t="t" r="r" b="b"/>
              <a:pathLst>
                <a:path w="1530350" h="1624329">
                  <a:moveTo>
                    <a:pt x="1499616" y="30480"/>
                  </a:moveTo>
                  <a:lnTo>
                    <a:pt x="1491996" y="30480"/>
                  </a:lnTo>
                  <a:lnTo>
                    <a:pt x="1491996" y="38100"/>
                  </a:lnTo>
                  <a:lnTo>
                    <a:pt x="1491996" y="1586230"/>
                  </a:lnTo>
                  <a:lnTo>
                    <a:pt x="38100" y="1586230"/>
                  </a:lnTo>
                  <a:lnTo>
                    <a:pt x="38100" y="38100"/>
                  </a:lnTo>
                  <a:lnTo>
                    <a:pt x="1491996" y="38100"/>
                  </a:lnTo>
                  <a:lnTo>
                    <a:pt x="1491996" y="30480"/>
                  </a:lnTo>
                  <a:lnTo>
                    <a:pt x="30480" y="30480"/>
                  </a:lnTo>
                  <a:lnTo>
                    <a:pt x="30480" y="38100"/>
                  </a:lnTo>
                  <a:lnTo>
                    <a:pt x="30480" y="1586230"/>
                  </a:lnTo>
                  <a:lnTo>
                    <a:pt x="30480" y="1593850"/>
                  </a:lnTo>
                  <a:lnTo>
                    <a:pt x="1499616" y="1593850"/>
                  </a:lnTo>
                  <a:lnTo>
                    <a:pt x="1499616" y="1586230"/>
                  </a:lnTo>
                  <a:lnTo>
                    <a:pt x="1499616" y="38100"/>
                  </a:lnTo>
                  <a:lnTo>
                    <a:pt x="1499616" y="37846"/>
                  </a:lnTo>
                  <a:lnTo>
                    <a:pt x="1499616" y="30480"/>
                  </a:lnTo>
                  <a:close/>
                </a:path>
                <a:path w="1530350" h="1624329">
                  <a:moveTo>
                    <a:pt x="1530096" y="0"/>
                  </a:moveTo>
                  <a:lnTo>
                    <a:pt x="1507236" y="0"/>
                  </a:lnTo>
                  <a:lnTo>
                    <a:pt x="1507236" y="22860"/>
                  </a:lnTo>
                  <a:lnTo>
                    <a:pt x="1507236" y="1601470"/>
                  </a:lnTo>
                  <a:lnTo>
                    <a:pt x="22860" y="1601470"/>
                  </a:lnTo>
                  <a:lnTo>
                    <a:pt x="22860" y="22860"/>
                  </a:lnTo>
                  <a:lnTo>
                    <a:pt x="1507236" y="22860"/>
                  </a:lnTo>
                  <a:lnTo>
                    <a:pt x="1507236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0" y="1601470"/>
                  </a:lnTo>
                  <a:lnTo>
                    <a:pt x="0" y="1624330"/>
                  </a:lnTo>
                  <a:lnTo>
                    <a:pt x="1530096" y="1624330"/>
                  </a:lnTo>
                  <a:lnTo>
                    <a:pt x="1530096" y="1601470"/>
                  </a:lnTo>
                  <a:lnTo>
                    <a:pt x="1530096" y="22860"/>
                  </a:lnTo>
                  <a:lnTo>
                    <a:pt x="1530096" y="22606"/>
                  </a:lnTo>
                  <a:lnTo>
                    <a:pt x="1530096" y="0"/>
                  </a:lnTo>
                  <a:close/>
                </a:path>
              </a:pathLst>
            </a:custGeom>
            <a:solidFill>
              <a:srgbClr val="0D9B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644640" y="2682239"/>
              <a:ext cx="1531620" cy="1625600"/>
            </a:xfrm>
            <a:custGeom>
              <a:avLst/>
              <a:gdLst/>
              <a:ahLst/>
              <a:cxnLst/>
              <a:rect l="l" t="t" r="r" b="b"/>
              <a:pathLst>
                <a:path w="1531620" h="1625600">
                  <a:moveTo>
                    <a:pt x="1501140" y="30480"/>
                  </a:moveTo>
                  <a:lnTo>
                    <a:pt x="1493520" y="30480"/>
                  </a:lnTo>
                  <a:lnTo>
                    <a:pt x="1493520" y="38100"/>
                  </a:lnTo>
                  <a:lnTo>
                    <a:pt x="1493520" y="1587500"/>
                  </a:lnTo>
                  <a:lnTo>
                    <a:pt x="38100" y="1587500"/>
                  </a:lnTo>
                  <a:lnTo>
                    <a:pt x="38100" y="38100"/>
                  </a:lnTo>
                  <a:lnTo>
                    <a:pt x="1493520" y="38100"/>
                  </a:lnTo>
                  <a:lnTo>
                    <a:pt x="1493520" y="30480"/>
                  </a:lnTo>
                  <a:lnTo>
                    <a:pt x="30480" y="30480"/>
                  </a:lnTo>
                  <a:lnTo>
                    <a:pt x="30480" y="38100"/>
                  </a:lnTo>
                  <a:lnTo>
                    <a:pt x="30480" y="1587500"/>
                  </a:lnTo>
                  <a:lnTo>
                    <a:pt x="30480" y="1595120"/>
                  </a:lnTo>
                  <a:lnTo>
                    <a:pt x="1501140" y="1595120"/>
                  </a:lnTo>
                  <a:lnTo>
                    <a:pt x="1501140" y="1588008"/>
                  </a:lnTo>
                  <a:lnTo>
                    <a:pt x="1501140" y="1587500"/>
                  </a:lnTo>
                  <a:lnTo>
                    <a:pt x="1501140" y="38100"/>
                  </a:lnTo>
                  <a:lnTo>
                    <a:pt x="1501140" y="30480"/>
                  </a:lnTo>
                  <a:close/>
                </a:path>
                <a:path w="1531620" h="1625600">
                  <a:moveTo>
                    <a:pt x="1531620" y="0"/>
                  </a:moveTo>
                  <a:lnTo>
                    <a:pt x="1508760" y="0"/>
                  </a:lnTo>
                  <a:lnTo>
                    <a:pt x="1508760" y="22860"/>
                  </a:lnTo>
                  <a:lnTo>
                    <a:pt x="1508760" y="1602740"/>
                  </a:lnTo>
                  <a:lnTo>
                    <a:pt x="22860" y="1602740"/>
                  </a:lnTo>
                  <a:lnTo>
                    <a:pt x="22860" y="22860"/>
                  </a:lnTo>
                  <a:lnTo>
                    <a:pt x="1508760" y="22860"/>
                  </a:lnTo>
                  <a:lnTo>
                    <a:pt x="1508760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0" y="1602740"/>
                  </a:lnTo>
                  <a:lnTo>
                    <a:pt x="0" y="1625600"/>
                  </a:lnTo>
                  <a:lnTo>
                    <a:pt x="1531620" y="1625600"/>
                  </a:lnTo>
                  <a:lnTo>
                    <a:pt x="1531620" y="1603248"/>
                  </a:lnTo>
                  <a:lnTo>
                    <a:pt x="1531620" y="1602740"/>
                  </a:lnTo>
                  <a:lnTo>
                    <a:pt x="1531620" y="22860"/>
                  </a:lnTo>
                  <a:lnTo>
                    <a:pt x="1531620" y="0"/>
                  </a:lnTo>
                  <a:close/>
                </a:path>
              </a:pathLst>
            </a:custGeom>
            <a:solidFill>
              <a:srgbClr val="098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46335" y="30480"/>
              <a:ext cx="2540507" cy="58216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4647" y="3140976"/>
              <a:ext cx="351269" cy="428993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2643506" y="3027806"/>
            <a:ext cx="2903855" cy="1003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Ashutosh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Srivastava</a:t>
            </a:r>
            <a:endParaRPr sz="1600" dirty="0">
              <a:latin typeface="Calibri"/>
              <a:cs typeface="Calibri"/>
            </a:endParaRPr>
          </a:p>
          <a:p>
            <a:pPr marL="18415">
              <a:lnSpc>
                <a:spcPct val="100000"/>
              </a:lnSpc>
              <a:spcBef>
                <a:spcPts val="10"/>
              </a:spcBef>
            </a:pPr>
            <a:r>
              <a:rPr sz="1500" b="1" dirty="0">
                <a:latin typeface="Calibri"/>
                <a:cs typeface="Calibri"/>
              </a:rPr>
              <a:t>Chief</a:t>
            </a:r>
            <a:r>
              <a:rPr sz="1500" b="1" spc="-25" dirty="0">
                <a:latin typeface="Calibri"/>
                <a:cs typeface="Calibri"/>
              </a:rPr>
              <a:t> </a:t>
            </a:r>
            <a:r>
              <a:rPr sz="1500" b="1" spc="-20" dirty="0">
                <a:latin typeface="Calibri"/>
                <a:cs typeface="Calibri"/>
              </a:rPr>
              <a:t>Technology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Officer</a:t>
            </a:r>
            <a:r>
              <a:rPr sz="1500" b="1" spc="-4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&amp;</a:t>
            </a:r>
            <a:r>
              <a:rPr sz="1500" b="1" spc="-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Head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–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25" dirty="0">
                <a:latin typeface="Calibri"/>
                <a:cs typeface="Calibri"/>
              </a:rPr>
              <a:t>IT</a:t>
            </a:r>
            <a:endParaRPr sz="1500" dirty="0">
              <a:latin typeface="Calibri"/>
              <a:cs typeface="Calibri"/>
            </a:endParaRPr>
          </a:p>
          <a:p>
            <a:pPr marL="12700" marR="102235">
              <a:lnSpc>
                <a:spcPct val="100000"/>
              </a:lnSpc>
              <a:spcBef>
                <a:spcPts val="610"/>
              </a:spcBef>
            </a:pPr>
            <a:r>
              <a:rPr sz="1400" dirty="0">
                <a:latin typeface="Calibri"/>
                <a:cs typeface="Calibri"/>
              </a:rPr>
              <a:t>16+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Information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Technology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&amp; </a:t>
            </a:r>
            <a:r>
              <a:rPr sz="1400" dirty="0">
                <a:latin typeface="Calibri"/>
                <a:cs typeface="Calibri"/>
              </a:rPr>
              <a:t>Project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Management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765048" y="2744469"/>
            <a:ext cx="1630680" cy="1731010"/>
            <a:chOff x="765048" y="2744469"/>
            <a:chExt cx="1630680" cy="1731010"/>
          </a:xfrm>
        </p:grpSpPr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1624" y="2781299"/>
              <a:ext cx="1556004" cy="165658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65048" y="2744469"/>
              <a:ext cx="1630680" cy="1731010"/>
            </a:xfrm>
            <a:custGeom>
              <a:avLst/>
              <a:gdLst/>
              <a:ahLst/>
              <a:cxnLst/>
              <a:rect l="l" t="t" r="r" b="b"/>
              <a:pathLst>
                <a:path w="1630680" h="1731010">
                  <a:moveTo>
                    <a:pt x="1600200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692910"/>
                  </a:lnTo>
                  <a:lnTo>
                    <a:pt x="30480" y="1700530"/>
                  </a:lnTo>
                  <a:lnTo>
                    <a:pt x="1600200" y="1700530"/>
                  </a:lnTo>
                  <a:lnTo>
                    <a:pt x="1600200" y="1693418"/>
                  </a:lnTo>
                  <a:lnTo>
                    <a:pt x="1600200" y="1692910"/>
                  </a:lnTo>
                  <a:lnTo>
                    <a:pt x="1600200" y="38354"/>
                  </a:lnTo>
                  <a:lnTo>
                    <a:pt x="1592580" y="38354"/>
                  </a:lnTo>
                  <a:lnTo>
                    <a:pt x="1592580" y="1692910"/>
                  </a:lnTo>
                  <a:lnTo>
                    <a:pt x="38100" y="1692910"/>
                  </a:lnTo>
                  <a:lnTo>
                    <a:pt x="38100" y="38100"/>
                  </a:lnTo>
                  <a:lnTo>
                    <a:pt x="1600200" y="38100"/>
                  </a:lnTo>
                  <a:lnTo>
                    <a:pt x="1600200" y="30480"/>
                  </a:lnTo>
                  <a:close/>
                </a:path>
                <a:path w="1630680" h="1731010">
                  <a:moveTo>
                    <a:pt x="163068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708150"/>
                  </a:lnTo>
                  <a:lnTo>
                    <a:pt x="0" y="1731010"/>
                  </a:lnTo>
                  <a:lnTo>
                    <a:pt x="1630680" y="1731010"/>
                  </a:lnTo>
                  <a:lnTo>
                    <a:pt x="1630680" y="1708670"/>
                  </a:lnTo>
                  <a:lnTo>
                    <a:pt x="1630680" y="1708150"/>
                  </a:lnTo>
                  <a:lnTo>
                    <a:pt x="1630680" y="23114"/>
                  </a:lnTo>
                  <a:lnTo>
                    <a:pt x="1607820" y="23114"/>
                  </a:lnTo>
                  <a:lnTo>
                    <a:pt x="1607820" y="1708150"/>
                  </a:lnTo>
                  <a:lnTo>
                    <a:pt x="22860" y="1708150"/>
                  </a:lnTo>
                  <a:lnTo>
                    <a:pt x="22860" y="22860"/>
                  </a:lnTo>
                  <a:lnTo>
                    <a:pt x="1630680" y="22860"/>
                  </a:lnTo>
                  <a:lnTo>
                    <a:pt x="1630680" y="0"/>
                  </a:lnTo>
                  <a:close/>
                </a:path>
              </a:pathLst>
            </a:custGeom>
            <a:solidFill>
              <a:srgbClr val="FF6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6687312" y="4662169"/>
            <a:ext cx="3111257" cy="1601470"/>
            <a:chOff x="6687312" y="4662169"/>
            <a:chExt cx="3111257" cy="1601470"/>
          </a:xfrm>
        </p:grpSpPr>
        <p:pic>
          <p:nvPicPr>
            <p:cNvPr id="52" name="object 5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23887" y="4698492"/>
              <a:ext cx="1411223" cy="152704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687312" y="4662169"/>
              <a:ext cx="1485900" cy="1601470"/>
            </a:xfrm>
            <a:custGeom>
              <a:avLst/>
              <a:gdLst/>
              <a:ahLst/>
              <a:cxnLst/>
              <a:rect l="l" t="t" r="r" b="b"/>
              <a:pathLst>
                <a:path w="1485900" h="1601470">
                  <a:moveTo>
                    <a:pt x="1455420" y="30480"/>
                  </a:moveTo>
                  <a:lnTo>
                    <a:pt x="1447800" y="30480"/>
                  </a:lnTo>
                  <a:lnTo>
                    <a:pt x="1447800" y="38100"/>
                  </a:lnTo>
                  <a:lnTo>
                    <a:pt x="1447800" y="1563370"/>
                  </a:lnTo>
                  <a:lnTo>
                    <a:pt x="38100" y="1563370"/>
                  </a:lnTo>
                  <a:lnTo>
                    <a:pt x="38100" y="38100"/>
                  </a:lnTo>
                  <a:lnTo>
                    <a:pt x="1447800" y="38100"/>
                  </a:lnTo>
                  <a:lnTo>
                    <a:pt x="1447800" y="30480"/>
                  </a:lnTo>
                  <a:lnTo>
                    <a:pt x="30480" y="30480"/>
                  </a:lnTo>
                  <a:lnTo>
                    <a:pt x="30480" y="38100"/>
                  </a:lnTo>
                  <a:lnTo>
                    <a:pt x="30480" y="1563370"/>
                  </a:lnTo>
                  <a:lnTo>
                    <a:pt x="30480" y="1570990"/>
                  </a:lnTo>
                  <a:lnTo>
                    <a:pt x="1455420" y="1570990"/>
                  </a:lnTo>
                  <a:lnTo>
                    <a:pt x="1455420" y="1563370"/>
                  </a:lnTo>
                  <a:lnTo>
                    <a:pt x="1455420" y="38100"/>
                  </a:lnTo>
                  <a:lnTo>
                    <a:pt x="1455420" y="37846"/>
                  </a:lnTo>
                  <a:lnTo>
                    <a:pt x="1455420" y="30480"/>
                  </a:lnTo>
                  <a:close/>
                </a:path>
                <a:path w="1485900" h="1601470">
                  <a:moveTo>
                    <a:pt x="1485900" y="0"/>
                  </a:moveTo>
                  <a:lnTo>
                    <a:pt x="1463040" y="0"/>
                  </a:lnTo>
                  <a:lnTo>
                    <a:pt x="1463040" y="22860"/>
                  </a:lnTo>
                  <a:lnTo>
                    <a:pt x="1463040" y="1578610"/>
                  </a:lnTo>
                  <a:lnTo>
                    <a:pt x="22860" y="1578610"/>
                  </a:lnTo>
                  <a:lnTo>
                    <a:pt x="22860" y="22860"/>
                  </a:lnTo>
                  <a:lnTo>
                    <a:pt x="1463040" y="22860"/>
                  </a:lnTo>
                  <a:lnTo>
                    <a:pt x="1463040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0" y="1578610"/>
                  </a:lnTo>
                  <a:lnTo>
                    <a:pt x="0" y="1601470"/>
                  </a:lnTo>
                  <a:lnTo>
                    <a:pt x="1485900" y="1601470"/>
                  </a:lnTo>
                  <a:lnTo>
                    <a:pt x="1485900" y="1578610"/>
                  </a:lnTo>
                  <a:lnTo>
                    <a:pt x="1485900" y="22860"/>
                  </a:lnTo>
                  <a:lnTo>
                    <a:pt x="1485900" y="22606"/>
                  </a:lnTo>
                  <a:lnTo>
                    <a:pt x="1485900" y="0"/>
                  </a:lnTo>
                  <a:close/>
                </a:path>
              </a:pathLst>
            </a:custGeom>
            <a:solidFill>
              <a:srgbClr val="FF79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64039" y="4792980"/>
              <a:ext cx="334530" cy="454913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8321038" y="4763260"/>
            <a:ext cx="3536950" cy="107632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90"/>
              </a:spcBef>
            </a:pPr>
            <a:r>
              <a:rPr sz="1600" b="1" dirty="0">
                <a:latin typeface="Calibri"/>
                <a:cs typeface="Calibri"/>
              </a:rPr>
              <a:t>Amit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Pal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Singh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-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500" b="1" spc="-20" dirty="0">
                <a:latin typeface="Calibri"/>
                <a:cs typeface="Calibri"/>
              </a:rPr>
              <a:t>Dy.</a:t>
            </a:r>
            <a:r>
              <a:rPr sz="1500" b="1" spc="-2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CRO,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Risk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Management</a:t>
            </a:r>
            <a:endParaRPr sz="1500" dirty="0">
              <a:latin typeface="Calibri"/>
              <a:cs typeface="Calibri"/>
            </a:endParaRPr>
          </a:p>
          <a:p>
            <a:pPr marL="38100" marR="236220" algn="just">
              <a:lnSpc>
                <a:spcPct val="100000"/>
              </a:lnSpc>
              <a:spcBef>
                <a:spcPts val="615"/>
              </a:spcBef>
            </a:pPr>
            <a:r>
              <a:rPr sz="1400" dirty="0">
                <a:latin typeface="Calibri"/>
                <a:cs typeface="Calibri"/>
              </a:rPr>
              <a:t>20+</a:t>
            </a:r>
            <a:r>
              <a:rPr sz="1400" spc="315" dirty="0">
                <a:latin typeface="Calibri"/>
                <a:cs typeface="Calibri"/>
              </a:rPr>
              <a:t>  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315" dirty="0">
                <a:latin typeface="Calibri"/>
                <a:cs typeface="Calibri"/>
              </a:rPr>
              <a:t>  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315" dirty="0">
                <a:latin typeface="Calibri"/>
                <a:cs typeface="Calibri"/>
              </a:rPr>
              <a:t>   </a:t>
            </a:r>
            <a:r>
              <a:rPr sz="1400" dirty="0">
                <a:latin typeface="Calibri"/>
                <a:cs typeface="Calibri"/>
              </a:rPr>
              <a:t>experience</a:t>
            </a:r>
            <a:r>
              <a:rPr sz="1400" spc="315" dirty="0">
                <a:latin typeface="Calibri"/>
                <a:cs typeface="Calibri"/>
              </a:rPr>
              <a:t>  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315" dirty="0">
                <a:latin typeface="Calibri"/>
                <a:cs typeface="Calibri"/>
              </a:rPr>
              <a:t>   </a:t>
            </a:r>
            <a:r>
              <a:rPr sz="1400" spc="-20" dirty="0">
                <a:latin typeface="Calibri"/>
                <a:cs typeface="Calibri"/>
              </a:rPr>
              <a:t>Risk </a:t>
            </a:r>
            <a:r>
              <a:rPr sz="1400" spc="-10" dirty="0">
                <a:latin typeface="Calibri"/>
                <a:cs typeface="Calibri"/>
              </a:rPr>
              <a:t>Management,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crisis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management,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regulatory compliance,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0" dirty="0">
                <a:latin typeface="Calibri"/>
                <a:cs typeface="Calibri"/>
              </a:rPr>
              <a:t> strategy formulation.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pic>
        <p:nvPicPr>
          <p:cNvPr id="59" name="Picture 58" descr="Ms._Shweta_Srivastava-home-page">
            <a:extLst>
              <a:ext uri="{FF2B5EF4-FFF2-40B4-BE49-F238E27FC236}">
                <a16:creationId xmlns:a16="http://schemas.microsoft.com/office/drawing/2014/main" id="{CB1886EB-9BE0-D739-F88F-18DF0A62D2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8360" y="2734944"/>
            <a:ext cx="1436749" cy="1490601"/>
          </a:xfrm>
          <a:prstGeom prst="rect">
            <a:avLst/>
          </a:prstGeom>
        </p:spPr>
      </p:pic>
      <p:grpSp>
        <p:nvGrpSpPr>
          <p:cNvPr id="60" name="object 32">
            <a:extLst>
              <a:ext uri="{FF2B5EF4-FFF2-40B4-BE49-F238E27FC236}">
                <a16:creationId xmlns:a16="http://schemas.microsoft.com/office/drawing/2014/main" id="{4427D275-0FD4-FCA6-858A-B6D9F97FF67C}"/>
              </a:ext>
            </a:extLst>
          </p:cNvPr>
          <p:cNvGrpSpPr/>
          <p:nvPr/>
        </p:nvGrpSpPr>
        <p:grpSpPr>
          <a:xfrm>
            <a:off x="784095" y="881888"/>
            <a:ext cx="7404732" cy="1642619"/>
            <a:chOff x="1120139" y="1097279"/>
            <a:chExt cx="7404732" cy="1642619"/>
          </a:xfrm>
        </p:grpSpPr>
        <p:pic>
          <p:nvPicPr>
            <p:cNvPr id="61" name="object 33">
              <a:extLst>
                <a:ext uri="{FF2B5EF4-FFF2-40B4-BE49-F238E27FC236}">
                  <a16:creationId xmlns:a16="http://schemas.microsoft.com/office/drawing/2014/main" id="{ED8DF21E-D6B2-3258-CE6F-AD84ACA04EA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14210" y="1152144"/>
              <a:ext cx="1456943" cy="1549908"/>
            </a:xfrm>
            <a:prstGeom prst="rect">
              <a:avLst/>
            </a:prstGeom>
          </p:spPr>
        </p:pic>
        <p:sp>
          <p:nvSpPr>
            <p:cNvPr id="62" name="object 34">
              <a:extLst>
                <a:ext uri="{FF2B5EF4-FFF2-40B4-BE49-F238E27FC236}">
                  <a16:creationId xmlns:a16="http://schemas.microsoft.com/office/drawing/2014/main" id="{2F1A76F4-F136-577E-7E7A-8450DA50DF13}"/>
                </a:ext>
              </a:extLst>
            </p:cNvPr>
            <p:cNvSpPr/>
            <p:nvPr/>
          </p:nvSpPr>
          <p:spPr>
            <a:xfrm>
              <a:off x="6993251" y="1114298"/>
              <a:ext cx="1531620" cy="1625600"/>
            </a:xfrm>
            <a:custGeom>
              <a:avLst/>
              <a:gdLst/>
              <a:ahLst/>
              <a:cxnLst/>
              <a:rect l="l" t="t" r="r" b="b"/>
              <a:pathLst>
                <a:path w="1531620" h="1625600">
                  <a:moveTo>
                    <a:pt x="1501140" y="38608"/>
                  </a:moveTo>
                  <a:lnTo>
                    <a:pt x="1493520" y="38608"/>
                  </a:lnTo>
                  <a:lnTo>
                    <a:pt x="1493520" y="1586992"/>
                  </a:lnTo>
                  <a:lnTo>
                    <a:pt x="1501140" y="1586992"/>
                  </a:lnTo>
                  <a:lnTo>
                    <a:pt x="1501140" y="38608"/>
                  </a:lnTo>
                  <a:close/>
                </a:path>
                <a:path w="1531620" h="1625600">
                  <a:moveTo>
                    <a:pt x="1501140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587500"/>
                  </a:lnTo>
                  <a:lnTo>
                    <a:pt x="30480" y="1595120"/>
                  </a:lnTo>
                  <a:lnTo>
                    <a:pt x="1501140" y="1595120"/>
                  </a:lnTo>
                  <a:lnTo>
                    <a:pt x="1501140" y="1587500"/>
                  </a:lnTo>
                  <a:lnTo>
                    <a:pt x="38100" y="1587500"/>
                  </a:lnTo>
                  <a:lnTo>
                    <a:pt x="38100" y="38100"/>
                  </a:lnTo>
                  <a:lnTo>
                    <a:pt x="1501140" y="38100"/>
                  </a:lnTo>
                  <a:lnTo>
                    <a:pt x="1501140" y="30480"/>
                  </a:lnTo>
                  <a:close/>
                </a:path>
                <a:path w="1531620" h="1625600">
                  <a:moveTo>
                    <a:pt x="1531620" y="23368"/>
                  </a:moveTo>
                  <a:lnTo>
                    <a:pt x="1508760" y="23368"/>
                  </a:lnTo>
                  <a:lnTo>
                    <a:pt x="1508760" y="1602232"/>
                  </a:lnTo>
                  <a:lnTo>
                    <a:pt x="1531620" y="1602232"/>
                  </a:lnTo>
                  <a:lnTo>
                    <a:pt x="1531620" y="23368"/>
                  </a:lnTo>
                  <a:close/>
                </a:path>
                <a:path w="1531620" h="1625600">
                  <a:moveTo>
                    <a:pt x="153162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602740"/>
                  </a:lnTo>
                  <a:lnTo>
                    <a:pt x="0" y="1625600"/>
                  </a:lnTo>
                  <a:lnTo>
                    <a:pt x="1531620" y="1625600"/>
                  </a:lnTo>
                  <a:lnTo>
                    <a:pt x="1531620" y="1602740"/>
                  </a:lnTo>
                  <a:lnTo>
                    <a:pt x="22860" y="1602740"/>
                  </a:lnTo>
                  <a:lnTo>
                    <a:pt x="22860" y="22860"/>
                  </a:lnTo>
                  <a:lnTo>
                    <a:pt x="1531620" y="22860"/>
                  </a:lnTo>
                  <a:lnTo>
                    <a:pt x="1531620" y="0"/>
                  </a:lnTo>
                  <a:close/>
                </a:path>
              </a:pathLst>
            </a:custGeom>
            <a:solidFill>
              <a:srgbClr val="FF6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35">
              <a:extLst>
                <a:ext uri="{FF2B5EF4-FFF2-40B4-BE49-F238E27FC236}">
                  <a16:creationId xmlns:a16="http://schemas.microsoft.com/office/drawing/2014/main" id="{984E89ED-C605-5BC3-B546-848109EF363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6715" y="1133856"/>
              <a:ext cx="1440052" cy="1522476"/>
            </a:xfrm>
            <a:prstGeom prst="rect">
              <a:avLst/>
            </a:prstGeom>
          </p:spPr>
        </p:pic>
        <p:sp>
          <p:nvSpPr>
            <p:cNvPr id="64" name="object 36">
              <a:extLst>
                <a:ext uri="{FF2B5EF4-FFF2-40B4-BE49-F238E27FC236}">
                  <a16:creationId xmlns:a16="http://schemas.microsoft.com/office/drawing/2014/main" id="{636A37BE-EAC3-AB7F-A4BD-A8044FB37A16}"/>
                </a:ext>
              </a:extLst>
            </p:cNvPr>
            <p:cNvSpPr/>
            <p:nvPr/>
          </p:nvSpPr>
          <p:spPr>
            <a:xfrm>
              <a:off x="1120139" y="1097279"/>
              <a:ext cx="1531617" cy="1597660"/>
            </a:xfrm>
            <a:custGeom>
              <a:avLst/>
              <a:gdLst/>
              <a:ahLst/>
              <a:cxnLst/>
              <a:rect l="l" t="t" r="r" b="b"/>
              <a:pathLst>
                <a:path w="1470660" h="1597660">
                  <a:moveTo>
                    <a:pt x="1440180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559560"/>
                  </a:lnTo>
                  <a:lnTo>
                    <a:pt x="30480" y="1567180"/>
                  </a:lnTo>
                  <a:lnTo>
                    <a:pt x="1440180" y="1567180"/>
                  </a:lnTo>
                  <a:lnTo>
                    <a:pt x="1440180" y="1559560"/>
                  </a:lnTo>
                  <a:lnTo>
                    <a:pt x="38100" y="1559560"/>
                  </a:lnTo>
                  <a:lnTo>
                    <a:pt x="38100" y="38100"/>
                  </a:lnTo>
                  <a:lnTo>
                    <a:pt x="1432560" y="38100"/>
                  </a:lnTo>
                  <a:lnTo>
                    <a:pt x="1432560" y="1559052"/>
                  </a:lnTo>
                  <a:lnTo>
                    <a:pt x="1440180" y="1559052"/>
                  </a:lnTo>
                  <a:lnTo>
                    <a:pt x="1440180" y="38100"/>
                  </a:lnTo>
                  <a:lnTo>
                    <a:pt x="1440180" y="30480"/>
                  </a:lnTo>
                  <a:close/>
                </a:path>
                <a:path w="1470660" h="1597660">
                  <a:moveTo>
                    <a:pt x="14706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574800"/>
                  </a:lnTo>
                  <a:lnTo>
                    <a:pt x="0" y="1597660"/>
                  </a:lnTo>
                  <a:lnTo>
                    <a:pt x="1470660" y="1597660"/>
                  </a:lnTo>
                  <a:lnTo>
                    <a:pt x="1470660" y="1574800"/>
                  </a:lnTo>
                  <a:lnTo>
                    <a:pt x="22860" y="1574800"/>
                  </a:lnTo>
                  <a:lnTo>
                    <a:pt x="22860" y="22860"/>
                  </a:lnTo>
                  <a:lnTo>
                    <a:pt x="1447800" y="22860"/>
                  </a:lnTo>
                  <a:lnTo>
                    <a:pt x="1447800" y="1574292"/>
                  </a:lnTo>
                  <a:lnTo>
                    <a:pt x="1470660" y="1574292"/>
                  </a:lnTo>
                  <a:lnTo>
                    <a:pt x="1470660" y="22860"/>
                  </a:lnTo>
                  <a:lnTo>
                    <a:pt x="1470660" y="0"/>
                  </a:lnTo>
                  <a:close/>
                </a:path>
              </a:pathLst>
            </a:custGeom>
            <a:solidFill>
              <a:srgbClr val="E958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783A07C9-012C-E280-A032-471C80DD5338}"/>
              </a:ext>
            </a:extLst>
          </p:cNvPr>
          <p:cNvSpPr txBox="1"/>
          <p:nvPr/>
        </p:nvSpPr>
        <p:spPr>
          <a:xfrm>
            <a:off x="2517384" y="1345041"/>
            <a:ext cx="35786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spc="-10" dirty="0">
                <a:latin typeface="Calibri"/>
                <a:cs typeface="Calibri"/>
              </a:rPr>
              <a:t>Vasudha</a:t>
            </a:r>
            <a:r>
              <a:rPr lang="en-US" sz="1400" b="1" spc="-15" dirty="0">
                <a:latin typeface="Calibri"/>
                <a:cs typeface="Calibri"/>
              </a:rPr>
              <a:t> </a:t>
            </a:r>
            <a:r>
              <a:rPr lang="en-US" sz="1400" b="1" dirty="0">
                <a:latin typeface="Calibri"/>
                <a:cs typeface="Calibri"/>
              </a:rPr>
              <a:t>Goel</a:t>
            </a:r>
            <a:r>
              <a:rPr lang="en-US" sz="1400" b="1" spc="-45" dirty="0">
                <a:latin typeface="Calibri"/>
                <a:cs typeface="Calibri"/>
              </a:rPr>
              <a:t> </a:t>
            </a:r>
            <a:r>
              <a:rPr lang="en-US" sz="1400" b="1" dirty="0">
                <a:latin typeface="Calibri"/>
                <a:cs typeface="Calibri"/>
              </a:rPr>
              <a:t>-</a:t>
            </a:r>
            <a:r>
              <a:rPr lang="en-US" sz="1400" b="1" spc="-35" dirty="0">
                <a:latin typeface="Calibri"/>
                <a:cs typeface="Calibri"/>
              </a:rPr>
              <a:t> Chief </a:t>
            </a:r>
            <a:r>
              <a:rPr lang="en-US" sz="1400" b="1" dirty="0">
                <a:latin typeface="Calibri"/>
                <a:cs typeface="Calibri"/>
              </a:rPr>
              <a:t>Internal</a:t>
            </a:r>
            <a:r>
              <a:rPr lang="en-US" sz="1400" b="1" spc="-25" dirty="0">
                <a:latin typeface="Calibri"/>
                <a:cs typeface="Calibri"/>
              </a:rPr>
              <a:t> </a:t>
            </a:r>
            <a:r>
              <a:rPr lang="en-US" sz="1400" b="1" spc="-20" dirty="0">
                <a:latin typeface="Calibri"/>
                <a:cs typeface="Calibri"/>
              </a:rPr>
              <a:t>Audit &amp; Vigilance</a:t>
            </a:r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25</a:t>
            </a:r>
            <a:r>
              <a:rPr lang="en-US" sz="1400" spc="-55" dirty="0">
                <a:latin typeface="Calibri"/>
                <a:cs typeface="Calibri"/>
              </a:rPr>
              <a:t> </a:t>
            </a:r>
            <a:r>
              <a:rPr lang="en-US" sz="1400" spc="-40" dirty="0">
                <a:latin typeface="Calibri"/>
                <a:cs typeface="Calibri"/>
              </a:rPr>
              <a:t>years</a:t>
            </a:r>
            <a:r>
              <a:rPr lang="en-US" sz="1400" spc="-3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in</a:t>
            </a:r>
            <a:r>
              <a:rPr lang="en-US" sz="1400" spc="245" dirty="0">
                <a:latin typeface="Calibri"/>
                <a:cs typeface="Calibri"/>
              </a:rPr>
              <a:t> </a:t>
            </a:r>
            <a:r>
              <a:rPr lang="en-US" sz="1400" spc="-10" dirty="0">
                <a:latin typeface="Calibri"/>
                <a:cs typeface="Calibri"/>
              </a:rPr>
              <a:t>Banking,</a:t>
            </a:r>
            <a:r>
              <a:rPr lang="en-US" sz="1400" spc="-15" dirty="0">
                <a:latin typeface="Calibri"/>
                <a:cs typeface="Calibri"/>
              </a:rPr>
              <a:t> </a:t>
            </a:r>
            <a:r>
              <a:rPr lang="en-US" sz="1400" spc="-10" dirty="0">
                <a:latin typeface="Calibri"/>
                <a:cs typeface="Calibri"/>
              </a:rPr>
              <a:t>NBFC,</a:t>
            </a:r>
            <a:r>
              <a:rPr lang="en-US" sz="1400" spc="-40" dirty="0">
                <a:latin typeface="Calibri"/>
                <a:cs typeface="Calibri"/>
              </a:rPr>
              <a:t> </a:t>
            </a:r>
            <a:r>
              <a:rPr lang="en-US" sz="1400" spc="-10" dirty="0">
                <a:latin typeface="Calibri"/>
                <a:cs typeface="Calibri"/>
              </a:rPr>
              <a:t>Sales, </a:t>
            </a:r>
            <a:r>
              <a:rPr lang="en-US" sz="1400" spc="-25" dirty="0">
                <a:latin typeface="Calibri"/>
                <a:cs typeface="Calibri"/>
              </a:rPr>
              <a:t>Operations</a:t>
            </a:r>
            <a:r>
              <a:rPr lang="en-US" sz="1400" spc="-5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&amp;</a:t>
            </a:r>
            <a:r>
              <a:rPr lang="en-US" sz="1400" spc="-35" dirty="0">
                <a:latin typeface="Calibri"/>
                <a:cs typeface="Calibri"/>
              </a:rPr>
              <a:t> </a:t>
            </a:r>
            <a:r>
              <a:rPr lang="en-US" sz="1400" spc="-10" dirty="0">
                <a:latin typeface="Calibri"/>
                <a:cs typeface="Calibri"/>
              </a:rPr>
              <a:t>Process</a:t>
            </a:r>
            <a:r>
              <a:rPr lang="en-US" sz="1400" spc="20" dirty="0">
                <a:latin typeface="Calibri"/>
                <a:cs typeface="Calibri"/>
              </a:rPr>
              <a:t> </a:t>
            </a:r>
            <a:r>
              <a:rPr lang="en-US" sz="1400" spc="-10" dirty="0">
                <a:latin typeface="Calibri"/>
                <a:cs typeface="Calibri"/>
              </a:rPr>
              <a:t>compliance</a:t>
            </a:r>
            <a:endParaRPr lang="en-US" sz="1400" dirty="0"/>
          </a:p>
        </p:txBody>
      </p:sp>
      <p:sp>
        <p:nvSpPr>
          <p:cNvPr id="71" name="object 31">
            <a:extLst>
              <a:ext uri="{FF2B5EF4-FFF2-40B4-BE49-F238E27FC236}">
                <a16:creationId xmlns:a16="http://schemas.microsoft.com/office/drawing/2014/main" id="{740753E5-5251-BD72-3267-7F6789CA7E45}"/>
              </a:ext>
            </a:extLst>
          </p:cNvPr>
          <p:cNvSpPr txBox="1"/>
          <p:nvPr/>
        </p:nvSpPr>
        <p:spPr>
          <a:xfrm>
            <a:off x="8321038" y="1098756"/>
            <a:ext cx="3536950" cy="1176604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1215"/>
              </a:spcBef>
            </a:pPr>
            <a:r>
              <a:rPr sz="1600" b="1" dirty="0">
                <a:latin typeface="Calibri"/>
                <a:cs typeface="Calibri"/>
              </a:rPr>
              <a:t>Neha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Maheshwari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–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Head,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Credit</a:t>
            </a:r>
            <a:endParaRPr sz="1600" dirty="0">
              <a:latin typeface="Calibri"/>
              <a:cs typeface="Calibri"/>
            </a:endParaRPr>
          </a:p>
          <a:p>
            <a:pPr marL="12700" marR="231140">
              <a:lnSpc>
                <a:spcPct val="100000"/>
              </a:lnSpc>
              <a:spcBef>
                <a:spcPts val="990"/>
              </a:spcBef>
            </a:pPr>
            <a:r>
              <a:rPr sz="1400" dirty="0">
                <a:latin typeface="Calibri"/>
                <a:cs typeface="Calibri"/>
              </a:rPr>
              <a:t>17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years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Risk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Credit management.,</a:t>
            </a:r>
            <a:r>
              <a:rPr sz="1400" dirty="0">
                <a:latin typeface="Calibri"/>
                <a:cs typeface="Calibri"/>
              </a:rPr>
              <a:t> Audit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Compliance, </a:t>
            </a:r>
            <a:r>
              <a:rPr sz="1400" dirty="0">
                <a:latin typeface="Calibri"/>
                <a:cs typeface="Calibri"/>
              </a:rPr>
              <a:t>Monitoring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Control,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Corporate Lending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/>
          <p:cNvGrpSpPr/>
          <p:nvPr/>
        </p:nvGrpSpPr>
        <p:grpSpPr>
          <a:xfrm>
            <a:off x="0" y="0"/>
            <a:ext cx="12183110" cy="6852284"/>
            <a:chOff x="0" y="0"/>
            <a:chExt cx="12183110" cy="6852284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5120" y="5753099"/>
              <a:ext cx="1697735" cy="10988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68067" cy="14356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67327" y="60960"/>
              <a:ext cx="4448810" cy="638810"/>
            </a:xfrm>
            <a:custGeom>
              <a:avLst/>
              <a:gdLst/>
              <a:ahLst/>
              <a:cxnLst/>
              <a:rect l="l" t="t" r="r" b="b"/>
              <a:pathLst>
                <a:path w="4448809" h="638810">
                  <a:moveTo>
                    <a:pt x="4448556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4448556" y="638556"/>
                  </a:lnTo>
                  <a:lnTo>
                    <a:pt x="44485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67327" y="60960"/>
              <a:ext cx="4448810" cy="638810"/>
            </a:xfrm>
            <a:custGeom>
              <a:avLst/>
              <a:gdLst/>
              <a:ahLst/>
              <a:cxnLst/>
              <a:rect l="l" t="t" r="r" b="b"/>
              <a:pathLst>
                <a:path w="4448809" h="638810">
                  <a:moveTo>
                    <a:pt x="0" y="638556"/>
                  </a:moveTo>
                  <a:lnTo>
                    <a:pt x="4448556" y="638556"/>
                  </a:lnTo>
                  <a:lnTo>
                    <a:pt x="4448556" y="0"/>
                  </a:lnTo>
                  <a:lnTo>
                    <a:pt x="0" y="0"/>
                  </a:lnTo>
                  <a:lnTo>
                    <a:pt x="0" y="638556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4695" y="44196"/>
              <a:ext cx="3975354" cy="787145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300" rIns="0" bIns="0" rtlCol="0">
            <a:spAutoFit/>
          </a:bodyPr>
          <a:lstStyle/>
          <a:p>
            <a:pPr marL="1778635">
              <a:lnSpc>
                <a:spcPct val="100000"/>
              </a:lnSpc>
              <a:spcBef>
                <a:spcPts val="95"/>
              </a:spcBef>
            </a:pPr>
            <a:r>
              <a:rPr dirty="0"/>
              <a:t>OUR</a:t>
            </a:r>
            <a:r>
              <a:rPr spc="-75" dirty="0"/>
              <a:t> </a:t>
            </a:r>
            <a:r>
              <a:rPr dirty="0"/>
              <a:t>LEADERSHIP</a:t>
            </a:r>
            <a:r>
              <a:rPr spc="-70" dirty="0"/>
              <a:t> </a:t>
            </a:r>
            <a:r>
              <a:rPr spc="-20" dirty="0"/>
              <a:t>TEAM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744665" y="132002"/>
            <a:ext cx="11035283" cy="4910982"/>
            <a:chOff x="1051560" y="30480"/>
            <a:chExt cx="11035283" cy="4879339"/>
          </a:xfrm>
        </p:grpSpPr>
        <p:sp>
          <p:nvSpPr>
            <p:cNvPr id="19" name="object 19"/>
            <p:cNvSpPr/>
            <p:nvPr/>
          </p:nvSpPr>
          <p:spPr>
            <a:xfrm>
              <a:off x="1051560" y="3233419"/>
              <a:ext cx="1579245" cy="1676400"/>
            </a:xfrm>
            <a:custGeom>
              <a:avLst/>
              <a:gdLst/>
              <a:ahLst/>
              <a:cxnLst/>
              <a:rect l="l" t="t" r="r" b="b"/>
              <a:pathLst>
                <a:path w="1579245" h="1676400">
                  <a:moveTo>
                    <a:pt x="1548384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638300"/>
                  </a:lnTo>
                  <a:lnTo>
                    <a:pt x="30480" y="1645920"/>
                  </a:lnTo>
                  <a:lnTo>
                    <a:pt x="1548384" y="1645920"/>
                  </a:lnTo>
                  <a:lnTo>
                    <a:pt x="1548384" y="1638808"/>
                  </a:lnTo>
                  <a:lnTo>
                    <a:pt x="1548384" y="1638300"/>
                  </a:lnTo>
                  <a:lnTo>
                    <a:pt x="1548384" y="38608"/>
                  </a:lnTo>
                  <a:lnTo>
                    <a:pt x="1540764" y="38608"/>
                  </a:lnTo>
                  <a:lnTo>
                    <a:pt x="1540764" y="1638300"/>
                  </a:lnTo>
                  <a:lnTo>
                    <a:pt x="38100" y="1638300"/>
                  </a:lnTo>
                  <a:lnTo>
                    <a:pt x="38100" y="38100"/>
                  </a:lnTo>
                  <a:lnTo>
                    <a:pt x="1548384" y="38100"/>
                  </a:lnTo>
                  <a:lnTo>
                    <a:pt x="1548384" y="30480"/>
                  </a:lnTo>
                  <a:close/>
                </a:path>
                <a:path w="1579245" h="1676400">
                  <a:moveTo>
                    <a:pt x="157886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653540"/>
                  </a:lnTo>
                  <a:lnTo>
                    <a:pt x="0" y="1676400"/>
                  </a:lnTo>
                  <a:lnTo>
                    <a:pt x="1578864" y="1676400"/>
                  </a:lnTo>
                  <a:lnTo>
                    <a:pt x="1578864" y="1654048"/>
                  </a:lnTo>
                  <a:lnTo>
                    <a:pt x="1578864" y="1653540"/>
                  </a:lnTo>
                  <a:lnTo>
                    <a:pt x="1578864" y="23368"/>
                  </a:lnTo>
                  <a:lnTo>
                    <a:pt x="1556004" y="23368"/>
                  </a:lnTo>
                  <a:lnTo>
                    <a:pt x="1556004" y="1653540"/>
                  </a:lnTo>
                  <a:lnTo>
                    <a:pt x="22860" y="1653540"/>
                  </a:lnTo>
                  <a:lnTo>
                    <a:pt x="22860" y="22860"/>
                  </a:lnTo>
                  <a:lnTo>
                    <a:pt x="1578864" y="22860"/>
                  </a:lnTo>
                  <a:lnTo>
                    <a:pt x="1578864" y="0"/>
                  </a:lnTo>
                  <a:close/>
                </a:path>
              </a:pathLst>
            </a:custGeom>
            <a:solidFill>
              <a:srgbClr val="0D9B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6336" y="30480"/>
              <a:ext cx="2540507" cy="582168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2774696" y="1415808"/>
            <a:ext cx="2682875" cy="77914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51435" marR="5080" indent="-38735">
              <a:lnSpc>
                <a:spcPct val="108000"/>
              </a:lnSpc>
              <a:spcBef>
                <a:spcPts val="290"/>
              </a:spcBef>
            </a:pPr>
            <a:r>
              <a:rPr sz="1600" b="1" spc="-25" dirty="0">
                <a:latin typeface="Calibri"/>
                <a:cs typeface="Calibri"/>
              </a:rPr>
              <a:t>Tahir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Zafar</a:t>
            </a:r>
            <a:r>
              <a:rPr sz="1600" b="1" spc="3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-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Head,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Accounts </a:t>
            </a:r>
            <a:r>
              <a:rPr sz="1400" spc="-10" dirty="0">
                <a:latin typeface="Calibri"/>
                <a:cs typeface="Calibri"/>
              </a:rPr>
              <a:t>16+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years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Treasury,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Balance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Sheet, Compliance,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Audit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Finance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44665" y="-1059453"/>
            <a:ext cx="3557778" cy="3729228"/>
            <a:chOff x="7153656" y="1193291"/>
            <a:chExt cx="3557778" cy="3729228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90232" y="3284219"/>
              <a:ext cx="1504187" cy="160019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53656" y="3247389"/>
              <a:ext cx="1579245" cy="1675130"/>
            </a:xfrm>
            <a:custGeom>
              <a:avLst/>
              <a:gdLst/>
              <a:ahLst/>
              <a:cxnLst/>
              <a:rect l="l" t="t" r="r" b="b"/>
              <a:pathLst>
                <a:path w="1579245" h="1675129">
                  <a:moveTo>
                    <a:pt x="1548384" y="30480"/>
                  </a:moveTo>
                  <a:lnTo>
                    <a:pt x="30480" y="30480"/>
                  </a:lnTo>
                  <a:lnTo>
                    <a:pt x="30480" y="38100"/>
                  </a:lnTo>
                  <a:lnTo>
                    <a:pt x="30480" y="1637030"/>
                  </a:lnTo>
                  <a:lnTo>
                    <a:pt x="30480" y="1644650"/>
                  </a:lnTo>
                  <a:lnTo>
                    <a:pt x="1548384" y="1644650"/>
                  </a:lnTo>
                  <a:lnTo>
                    <a:pt x="1548384" y="1637030"/>
                  </a:lnTo>
                  <a:lnTo>
                    <a:pt x="1548384" y="38354"/>
                  </a:lnTo>
                  <a:lnTo>
                    <a:pt x="1540764" y="38354"/>
                  </a:lnTo>
                  <a:lnTo>
                    <a:pt x="1540764" y="1637030"/>
                  </a:lnTo>
                  <a:lnTo>
                    <a:pt x="38100" y="1637030"/>
                  </a:lnTo>
                  <a:lnTo>
                    <a:pt x="38100" y="38100"/>
                  </a:lnTo>
                  <a:lnTo>
                    <a:pt x="1548384" y="38100"/>
                  </a:lnTo>
                  <a:lnTo>
                    <a:pt x="1548384" y="30480"/>
                  </a:lnTo>
                  <a:close/>
                </a:path>
                <a:path w="1579245" h="1675129">
                  <a:moveTo>
                    <a:pt x="157886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652270"/>
                  </a:lnTo>
                  <a:lnTo>
                    <a:pt x="0" y="1675130"/>
                  </a:lnTo>
                  <a:lnTo>
                    <a:pt x="1578864" y="1675130"/>
                  </a:lnTo>
                  <a:lnTo>
                    <a:pt x="1578864" y="1652270"/>
                  </a:lnTo>
                  <a:lnTo>
                    <a:pt x="1578864" y="23114"/>
                  </a:lnTo>
                  <a:lnTo>
                    <a:pt x="1556004" y="23114"/>
                  </a:lnTo>
                  <a:lnTo>
                    <a:pt x="1556004" y="1652270"/>
                  </a:lnTo>
                  <a:lnTo>
                    <a:pt x="22860" y="1652270"/>
                  </a:lnTo>
                  <a:lnTo>
                    <a:pt x="22860" y="22860"/>
                  </a:lnTo>
                  <a:lnTo>
                    <a:pt x="1578864" y="22860"/>
                  </a:lnTo>
                  <a:lnTo>
                    <a:pt x="1578864" y="0"/>
                  </a:lnTo>
                  <a:close/>
                </a:path>
              </a:pathLst>
            </a:custGeom>
            <a:solidFill>
              <a:srgbClr val="098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38816" y="1193291"/>
              <a:ext cx="372618" cy="454913"/>
            </a:xfrm>
            <a:prstGeom prst="rect">
              <a:avLst/>
            </a:prstGeom>
          </p:spPr>
        </p:pic>
      </p:grp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pic>
        <p:nvPicPr>
          <p:cNvPr id="45" name="Picture 44" descr="Ujjwal-Sir">
            <a:extLst>
              <a:ext uri="{FF2B5EF4-FFF2-40B4-BE49-F238E27FC236}">
                <a16:creationId xmlns:a16="http://schemas.microsoft.com/office/drawing/2014/main" id="{64E8CE10-4972-20D7-5DC0-2446BE3D4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41" y="3384287"/>
            <a:ext cx="1512187" cy="165869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82DCF38-B59C-8268-8CEC-F895D89EB06B}"/>
              </a:ext>
            </a:extLst>
          </p:cNvPr>
          <p:cNvSpPr txBox="1"/>
          <p:nvPr/>
        </p:nvSpPr>
        <p:spPr>
          <a:xfrm>
            <a:off x="2590800" y="3770902"/>
            <a:ext cx="335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tx1"/>
                </a:solidFill>
                <a:effectLst/>
                <a:latin typeface="+mn-lt"/>
              </a:rPr>
              <a:t>Mr. Ujjwal Abhishek  - Head , Finance</a:t>
            </a:r>
          </a:p>
          <a:p>
            <a:r>
              <a:rPr lang="en-US" sz="1600" b="0" i="0" dirty="0">
                <a:solidFill>
                  <a:schemeClr val="tx1"/>
                </a:solidFill>
                <a:effectLst/>
                <a:latin typeface="+mn-lt"/>
              </a:rPr>
              <a:t>20+ years of extensive experience in Finance &amp; Treasury 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8" name="object 19">
            <a:extLst>
              <a:ext uri="{FF2B5EF4-FFF2-40B4-BE49-F238E27FC236}">
                <a16:creationId xmlns:a16="http://schemas.microsoft.com/office/drawing/2014/main" id="{2B6C0156-4661-F51B-1E12-679453FDD377}"/>
              </a:ext>
            </a:extLst>
          </p:cNvPr>
          <p:cNvGrpSpPr/>
          <p:nvPr/>
        </p:nvGrpSpPr>
        <p:grpSpPr>
          <a:xfrm>
            <a:off x="152400" y="1796033"/>
            <a:ext cx="11863704" cy="4560189"/>
            <a:chOff x="486918" y="1796033"/>
            <a:chExt cx="11529186" cy="4560189"/>
          </a:xfrm>
        </p:grpSpPr>
        <p:sp>
          <p:nvSpPr>
            <p:cNvPr id="49" name="object 20">
              <a:extLst>
                <a:ext uri="{FF2B5EF4-FFF2-40B4-BE49-F238E27FC236}">
                  <a16:creationId xmlns:a16="http://schemas.microsoft.com/office/drawing/2014/main" id="{CDB9980B-A36F-4241-545D-F0DB64AC04EE}"/>
                </a:ext>
              </a:extLst>
            </p:cNvPr>
            <p:cNvSpPr/>
            <p:nvPr/>
          </p:nvSpPr>
          <p:spPr>
            <a:xfrm>
              <a:off x="486918" y="2605277"/>
              <a:ext cx="11486515" cy="3750945"/>
            </a:xfrm>
            <a:custGeom>
              <a:avLst/>
              <a:gdLst/>
              <a:ahLst/>
              <a:cxnLst/>
              <a:rect l="l" t="t" r="r" b="b"/>
              <a:pathLst>
                <a:path w="11486515" h="3750945">
                  <a:moveTo>
                    <a:pt x="11486388" y="2506218"/>
                  </a:moveTo>
                  <a:lnTo>
                    <a:pt x="11486388" y="3750564"/>
                  </a:lnTo>
                  <a:lnTo>
                    <a:pt x="0" y="3750564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1">
              <a:extLst>
                <a:ext uri="{FF2B5EF4-FFF2-40B4-BE49-F238E27FC236}">
                  <a16:creationId xmlns:a16="http://schemas.microsoft.com/office/drawing/2014/main" id="{CCBC3280-D336-0D39-C9B4-AEF44B04488E}"/>
                </a:ext>
              </a:extLst>
            </p:cNvPr>
            <p:cNvSpPr/>
            <p:nvPr/>
          </p:nvSpPr>
          <p:spPr>
            <a:xfrm>
              <a:off x="11930379" y="4218939"/>
              <a:ext cx="85725" cy="939800"/>
            </a:xfrm>
            <a:custGeom>
              <a:avLst/>
              <a:gdLst/>
              <a:ahLst/>
              <a:cxnLst/>
              <a:rect l="l" t="t" r="r" b="b"/>
              <a:pathLst>
                <a:path w="85725" h="939800">
                  <a:moveTo>
                    <a:pt x="28679" y="82849"/>
                  </a:moveTo>
                  <a:lnTo>
                    <a:pt x="28701" y="939800"/>
                  </a:lnTo>
                  <a:lnTo>
                    <a:pt x="57276" y="939800"/>
                  </a:lnTo>
                  <a:lnTo>
                    <a:pt x="57156" y="85725"/>
                  </a:lnTo>
                  <a:lnTo>
                    <a:pt x="42925" y="85725"/>
                  </a:lnTo>
                  <a:lnTo>
                    <a:pt x="28679" y="82849"/>
                  </a:lnTo>
                  <a:close/>
                </a:path>
                <a:path w="85725" h="939800">
                  <a:moveTo>
                    <a:pt x="57150" y="42926"/>
                  </a:moveTo>
                  <a:lnTo>
                    <a:pt x="28575" y="42926"/>
                  </a:lnTo>
                  <a:lnTo>
                    <a:pt x="28679" y="82849"/>
                  </a:lnTo>
                  <a:lnTo>
                    <a:pt x="42925" y="85725"/>
                  </a:lnTo>
                  <a:lnTo>
                    <a:pt x="57155" y="82849"/>
                  </a:lnTo>
                  <a:lnTo>
                    <a:pt x="57150" y="42926"/>
                  </a:lnTo>
                  <a:close/>
                </a:path>
                <a:path w="85725" h="939800">
                  <a:moveTo>
                    <a:pt x="57155" y="82849"/>
                  </a:moveTo>
                  <a:lnTo>
                    <a:pt x="42925" y="85725"/>
                  </a:lnTo>
                  <a:lnTo>
                    <a:pt x="57156" y="85725"/>
                  </a:lnTo>
                  <a:lnTo>
                    <a:pt x="57155" y="82849"/>
                  </a:lnTo>
                  <a:close/>
                </a:path>
                <a:path w="85725" h="939800">
                  <a:moveTo>
                    <a:pt x="42925" y="0"/>
                  </a:moveTo>
                  <a:lnTo>
                    <a:pt x="26253" y="3385"/>
                  </a:lnTo>
                  <a:lnTo>
                    <a:pt x="12604" y="12604"/>
                  </a:lnTo>
                  <a:lnTo>
                    <a:pt x="3385" y="26253"/>
                  </a:lnTo>
                  <a:lnTo>
                    <a:pt x="0" y="42926"/>
                  </a:lnTo>
                  <a:lnTo>
                    <a:pt x="3385" y="59578"/>
                  </a:lnTo>
                  <a:lnTo>
                    <a:pt x="12604" y="73183"/>
                  </a:lnTo>
                  <a:lnTo>
                    <a:pt x="26253" y="82359"/>
                  </a:lnTo>
                  <a:lnTo>
                    <a:pt x="28679" y="82849"/>
                  </a:lnTo>
                  <a:lnTo>
                    <a:pt x="28575" y="42926"/>
                  </a:lnTo>
                  <a:lnTo>
                    <a:pt x="85725" y="42926"/>
                  </a:lnTo>
                  <a:lnTo>
                    <a:pt x="82359" y="26253"/>
                  </a:lnTo>
                  <a:lnTo>
                    <a:pt x="73183" y="12604"/>
                  </a:lnTo>
                  <a:lnTo>
                    <a:pt x="59578" y="3385"/>
                  </a:lnTo>
                  <a:lnTo>
                    <a:pt x="42925" y="0"/>
                  </a:lnTo>
                  <a:close/>
                </a:path>
                <a:path w="85725" h="939800">
                  <a:moveTo>
                    <a:pt x="85725" y="42926"/>
                  </a:moveTo>
                  <a:lnTo>
                    <a:pt x="57150" y="42926"/>
                  </a:lnTo>
                  <a:lnTo>
                    <a:pt x="57155" y="82849"/>
                  </a:lnTo>
                  <a:lnTo>
                    <a:pt x="59578" y="82359"/>
                  </a:lnTo>
                  <a:lnTo>
                    <a:pt x="73183" y="73183"/>
                  </a:lnTo>
                  <a:lnTo>
                    <a:pt x="82359" y="59578"/>
                  </a:lnTo>
                  <a:lnTo>
                    <a:pt x="85725" y="42926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2">
              <a:extLst>
                <a:ext uri="{FF2B5EF4-FFF2-40B4-BE49-F238E27FC236}">
                  <a16:creationId xmlns:a16="http://schemas.microsoft.com/office/drawing/2014/main" id="{5A3D4778-F186-227D-1463-3B2FE4206F1D}"/>
                </a:ext>
              </a:extLst>
            </p:cNvPr>
            <p:cNvSpPr/>
            <p:nvPr/>
          </p:nvSpPr>
          <p:spPr>
            <a:xfrm>
              <a:off x="486918" y="1796033"/>
              <a:ext cx="0" cy="817880"/>
            </a:xfrm>
            <a:custGeom>
              <a:avLst/>
              <a:gdLst/>
              <a:ahLst/>
              <a:cxnLst/>
              <a:rect l="l" t="t" r="r" b="b"/>
              <a:pathLst>
                <a:path h="817880">
                  <a:moveTo>
                    <a:pt x="0" y="817879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"/>
            <a:ext cx="12190730" cy="6858000"/>
            <a:chOff x="0" y="-3"/>
            <a:chExt cx="121907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3"/>
              <a:ext cx="1217218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21695" y="5745478"/>
              <a:ext cx="1668779" cy="11064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15083" cy="12694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40614" y="2417826"/>
              <a:ext cx="11513820" cy="3426460"/>
            </a:xfrm>
            <a:custGeom>
              <a:avLst/>
              <a:gdLst/>
              <a:ahLst/>
              <a:cxnLst/>
              <a:rect l="l" t="t" r="r" b="b"/>
              <a:pathLst>
                <a:path w="11513820" h="3426460">
                  <a:moveTo>
                    <a:pt x="11513819" y="2289302"/>
                  </a:moveTo>
                  <a:lnTo>
                    <a:pt x="11513819" y="3425952"/>
                  </a:lnTo>
                  <a:lnTo>
                    <a:pt x="0" y="3425952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811507" y="3888232"/>
              <a:ext cx="85725" cy="862330"/>
            </a:xfrm>
            <a:custGeom>
              <a:avLst/>
              <a:gdLst/>
              <a:ahLst/>
              <a:cxnLst/>
              <a:rect l="l" t="t" r="r" b="b"/>
              <a:pathLst>
                <a:path w="85725" h="862329">
                  <a:moveTo>
                    <a:pt x="28678" y="82849"/>
                  </a:moveTo>
                  <a:lnTo>
                    <a:pt x="28701" y="861949"/>
                  </a:lnTo>
                  <a:lnTo>
                    <a:pt x="57276" y="861949"/>
                  </a:lnTo>
                  <a:lnTo>
                    <a:pt x="57156" y="85725"/>
                  </a:lnTo>
                  <a:lnTo>
                    <a:pt x="42925" y="85725"/>
                  </a:lnTo>
                  <a:lnTo>
                    <a:pt x="28678" y="82849"/>
                  </a:lnTo>
                  <a:close/>
                </a:path>
                <a:path w="85725" h="862329">
                  <a:moveTo>
                    <a:pt x="57150" y="42926"/>
                  </a:moveTo>
                  <a:lnTo>
                    <a:pt x="28575" y="42926"/>
                  </a:lnTo>
                  <a:lnTo>
                    <a:pt x="28678" y="82849"/>
                  </a:lnTo>
                  <a:lnTo>
                    <a:pt x="42925" y="85725"/>
                  </a:lnTo>
                  <a:lnTo>
                    <a:pt x="57156" y="82849"/>
                  </a:lnTo>
                  <a:lnTo>
                    <a:pt x="57150" y="42926"/>
                  </a:lnTo>
                  <a:close/>
                </a:path>
                <a:path w="85725" h="862329">
                  <a:moveTo>
                    <a:pt x="57156" y="82849"/>
                  </a:moveTo>
                  <a:lnTo>
                    <a:pt x="42925" y="85725"/>
                  </a:lnTo>
                  <a:lnTo>
                    <a:pt x="57156" y="85725"/>
                  </a:lnTo>
                  <a:lnTo>
                    <a:pt x="57156" y="82849"/>
                  </a:lnTo>
                  <a:close/>
                </a:path>
                <a:path w="85725" h="862329">
                  <a:moveTo>
                    <a:pt x="42925" y="0"/>
                  </a:moveTo>
                  <a:lnTo>
                    <a:pt x="26253" y="3385"/>
                  </a:lnTo>
                  <a:lnTo>
                    <a:pt x="12604" y="12604"/>
                  </a:lnTo>
                  <a:lnTo>
                    <a:pt x="3385" y="26253"/>
                  </a:lnTo>
                  <a:lnTo>
                    <a:pt x="0" y="42926"/>
                  </a:lnTo>
                  <a:lnTo>
                    <a:pt x="3385" y="59578"/>
                  </a:lnTo>
                  <a:lnTo>
                    <a:pt x="12604" y="73183"/>
                  </a:lnTo>
                  <a:lnTo>
                    <a:pt x="26253" y="82359"/>
                  </a:lnTo>
                  <a:lnTo>
                    <a:pt x="28678" y="82849"/>
                  </a:lnTo>
                  <a:lnTo>
                    <a:pt x="28575" y="42926"/>
                  </a:lnTo>
                  <a:lnTo>
                    <a:pt x="85725" y="42926"/>
                  </a:lnTo>
                  <a:lnTo>
                    <a:pt x="82359" y="26253"/>
                  </a:lnTo>
                  <a:lnTo>
                    <a:pt x="73183" y="12604"/>
                  </a:lnTo>
                  <a:lnTo>
                    <a:pt x="59578" y="3385"/>
                  </a:lnTo>
                  <a:lnTo>
                    <a:pt x="42925" y="0"/>
                  </a:lnTo>
                  <a:close/>
                </a:path>
                <a:path w="85725" h="862329">
                  <a:moveTo>
                    <a:pt x="85725" y="42926"/>
                  </a:moveTo>
                  <a:lnTo>
                    <a:pt x="57150" y="42926"/>
                  </a:lnTo>
                  <a:lnTo>
                    <a:pt x="57156" y="82849"/>
                  </a:lnTo>
                  <a:lnTo>
                    <a:pt x="59578" y="82359"/>
                  </a:lnTo>
                  <a:lnTo>
                    <a:pt x="73183" y="73183"/>
                  </a:lnTo>
                  <a:lnTo>
                    <a:pt x="82359" y="59578"/>
                  </a:lnTo>
                  <a:lnTo>
                    <a:pt x="85725" y="42926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0614" y="1678685"/>
              <a:ext cx="0" cy="747395"/>
            </a:xfrm>
            <a:custGeom>
              <a:avLst/>
              <a:gdLst/>
              <a:ahLst/>
              <a:cxnLst/>
              <a:rect l="l" t="t" r="r" b="b"/>
              <a:pathLst>
                <a:path h="747394">
                  <a:moveTo>
                    <a:pt x="0" y="746887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0512" y="24383"/>
              <a:ext cx="2700528" cy="6141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33932" y="574674"/>
            <a:ext cx="42106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145" dirty="0">
                <a:solidFill>
                  <a:srgbClr val="000000"/>
                </a:solidFill>
                <a:latin typeface="Calibri Light"/>
                <a:cs typeface="Calibri Light"/>
              </a:rPr>
              <a:t>SATYA</a:t>
            </a:r>
            <a:r>
              <a:rPr sz="4000" b="0" i="1" spc="-145" dirty="0">
                <a:solidFill>
                  <a:srgbClr val="000000"/>
                </a:solidFill>
                <a:latin typeface="Calibri Light"/>
                <a:cs typeface="Calibri Light"/>
              </a:rPr>
              <a:t>’</a:t>
            </a:r>
            <a:r>
              <a:rPr sz="4000" b="0" spc="-145" dirty="0">
                <a:solidFill>
                  <a:srgbClr val="000000"/>
                </a:solidFill>
                <a:latin typeface="Calibri Light"/>
                <a:cs typeface="Calibri Light"/>
              </a:rPr>
              <a:t>s</a:t>
            </a:r>
            <a:r>
              <a:rPr sz="4000" b="0" spc="-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000" b="0" spc="-10" dirty="0">
                <a:solidFill>
                  <a:srgbClr val="000000"/>
                </a:solidFill>
                <a:latin typeface="Calibri Light"/>
                <a:cs typeface="Calibri Light"/>
              </a:rPr>
              <a:t>Compliances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7912" y="3695827"/>
            <a:ext cx="3201670" cy="73469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38760" marR="5080" indent="-226060" algn="just">
              <a:lnSpc>
                <a:spcPct val="70000"/>
              </a:lnSpc>
              <a:spcBef>
                <a:spcPts val="640"/>
              </a:spcBef>
              <a:buFont typeface="Arial MT"/>
              <a:buChar char="•"/>
              <a:tabLst>
                <a:tab pos="241300" algn="l"/>
              </a:tabLst>
            </a:pPr>
            <a:r>
              <a:rPr sz="1500" b="1" dirty="0">
                <a:latin typeface="Calibri"/>
                <a:cs typeface="Calibri"/>
              </a:rPr>
              <a:t>Company</a:t>
            </a:r>
            <a:r>
              <a:rPr sz="1500" b="1" spc="37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is</a:t>
            </a:r>
            <a:r>
              <a:rPr sz="1500" b="1" spc="38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generally</a:t>
            </a:r>
            <a:r>
              <a:rPr sz="1500" b="1" spc="38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compliant</a:t>
            </a:r>
            <a:r>
              <a:rPr sz="1500" b="1" spc="375" dirty="0">
                <a:latin typeface="Calibri"/>
                <a:cs typeface="Calibri"/>
              </a:rPr>
              <a:t> </a:t>
            </a:r>
            <a:r>
              <a:rPr sz="1500" b="1" spc="-25" dirty="0">
                <a:latin typeface="Calibri"/>
                <a:cs typeface="Calibri"/>
              </a:rPr>
              <a:t>to 	</a:t>
            </a:r>
            <a:r>
              <a:rPr sz="1500" b="1" dirty="0">
                <a:latin typeface="Calibri"/>
                <a:cs typeface="Calibri"/>
              </a:rPr>
              <a:t>the</a:t>
            </a:r>
            <a:r>
              <a:rPr sz="1500" b="1" spc="315" dirty="0">
                <a:latin typeface="Calibri"/>
                <a:cs typeface="Calibri"/>
              </a:rPr>
              <a:t>   </a:t>
            </a:r>
            <a:r>
              <a:rPr sz="1500" b="1" dirty="0">
                <a:latin typeface="Calibri"/>
                <a:cs typeface="Calibri"/>
              </a:rPr>
              <a:t>applicable</a:t>
            </a:r>
            <a:r>
              <a:rPr sz="1500" b="1" spc="310" dirty="0">
                <a:latin typeface="Calibri"/>
                <a:cs typeface="Calibri"/>
              </a:rPr>
              <a:t>   </a:t>
            </a:r>
            <a:r>
              <a:rPr sz="1500" b="1" dirty="0">
                <a:latin typeface="Calibri"/>
                <a:cs typeface="Calibri"/>
              </a:rPr>
              <a:t>RBI</a:t>
            </a:r>
            <a:r>
              <a:rPr sz="1500" b="1" spc="315" dirty="0">
                <a:latin typeface="Calibri"/>
                <a:cs typeface="Calibri"/>
              </a:rPr>
              <a:t>   </a:t>
            </a:r>
            <a:r>
              <a:rPr sz="1500" b="1" spc="-10" dirty="0">
                <a:latin typeface="Calibri"/>
                <a:cs typeface="Calibri"/>
              </a:rPr>
              <a:t>Directions, 	</a:t>
            </a:r>
            <a:r>
              <a:rPr sz="1500" b="1" dirty="0">
                <a:latin typeface="Calibri"/>
                <a:cs typeface="Calibri"/>
              </a:rPr>
              <a:t>Guidelines,</a:t>
            </a:r>
            <a:r>
              <a:rPr sz="1500" b="1" spc="15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Regulations</a:t>
            </a:r>
            <a:r>
              <a:rPr sz="1500" b="1" spc="15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with</a:t>
            </a:r>
            <a:r>
              <a:rPr sz="1500" b="1" spc="14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respect 	</a:t>
            </a:r>
            <a:r>
              <a:rPr sz="1500" b="1" dirty="0">
                <a:latin typeface="Calibri"/>
                <a:cs typeface="Calibri"/>
              </a:rPr>
              <a:t>to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filing</a:t>
            </a:r>
            <a:r>
              <a:rPr sz="1500" b="1" spc="-4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of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Returns,</a:t>
            </a:r>
            <a:r>
              <a:rPr sz="1500" b="1" spc="-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Intimations,</a:t>
            </a:r>
            <a:r>
              <a:rPr sz="1500" b="1" spc="-25" dirty="0">
                <a:latin typeface="Calibri"/>
                <a:cs typeface="Calibri"/>
              </a:rPr>
              <a:t> </a:t>
            </a:r>
            <a:r>
              <a:rPr sz="1500" b="1" spc="-20" dirty="0">
                <a:latin typeface="Calibri"/>
                <a:cs typeface="Calibri"/>
              </a:rPr>
              <a:t>etc.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9470" y="3732987"/>
            <a:ext cx="289179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40665" algn="l"/>
              </a:tabLst>
            </a:pPr>
            <a:r>
              <a:rPr sz="1300" b="1" dirty="0">
                <a:latin typeface="Calibri"/>
                <a:cs typeface="Calibri"/>
              </a:rPr>
              <a:t>Company</a:t>
            </a:r>
            <a:r>
              <a:rPr sz="1300" b="1" spc="125" dirty="0">
                <a:latin typeface="Calibri"/>
                <a:cs typeface="Calibri"/>
              </a:rPr>
              <a:t>  </a:t>
            </a:r>
            <a:r>
              <a:rPr sz="1300" b="1" dirty="0">
                <a:latin typeface="Calibri"/>
                <a:cs typeface="Calibri"/>
              </a:rPr>
              <a:t>being</a:t>
            </a:r>
            <a:r>
              <a:rPr sz="1300" b="1" spc="130" dirty="0">
                <a:latin typeface="Calibri"/>
                <a:cs typeface="Calibri"/>
              </a:rPr>
              <a:t>  </a:t>
            </a:r>
            <a:r>
              <a:rPr sz="1300" b="1" dirty="0">
                <a:latin typeface="Calibri"/>
                <a:cs typeface="Calibri"/>
              </a:rPr>
              <a:t>a</a:t>
            </a:r>
            <a:r>
              <a:rPr sz="1300" b="1" spc="125" dirty="0">
                <a:latin typeface="Calibri"/>
                <a:cs typeface="Calibri"/>
              </a:rPr>
              <a:t>  </a:t>
            </a:r>
            <a:r>
              <a:rPr sz="1300" b="1" dirty="0">
                <a:latin typeface="Calibri"/>
                <a:cs typeface="Calibri"/>
              </a:rPr>
              <a:t>high</a:t>
            </a:r>
            <a:r>
              <a:rPr sz="1300" b="1" spc="120" dirty="0">
                <a:latin typeface="Calibri"/>
                <a:cs typeface="Calibri"/>
              </a:rPr>
              <a:t>  </a:t>
            </a:r>
            <a:r>
              <a:rPr sz="1300" b="1" dirty="0">
                <a:latin typeface="Calibri"/>
                <a:cs typeface="Calibri"/>
              </a:rPr>
              <a:t>value</a:t>
            </a:r>
            <a:r>
              <a:rPr sz="1300" b="1" spc="120" dirty="0">
                <a:latin typeface="Calibri"/>
                <a:cs typeface="Calibri"/>
              </a:rPr>
              <a:t>  </a:t>
            </a:r>
            <a:r>
              <a:rPr sz="1300" b="1" spc="-20" dirty="0">
                <a:latin typeface="Calibri"/>
                <a:cs typeface="Calibri"/>
              </a:rPr>
              <a:t>debt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78070" y="3871671"/>
            <a:ext cx="266255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8159" algn="l"/>
                <a:tab pos="1277620" algn="l"/>
                <a:tab pos="1518285" algn="l"/>
                <a:tab pos="2339975" algn="l"/>
              </a:tabLst>
            </a:pPr>
            <a:r>
              <a:rPr sz="1300" b="1" spc="-10" dirty="0">
                <a:latin typeface="Calibri"/>
                <a:cs typeface="Calibri"/>
              </a:rPr>
              <a:t>listed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10" dirty="0">
                <a:latin typeface="Calibri"/>
                <a:cs typeface="Calibri"/>
              </a:rPr>
              <a:t>company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25" dirty="0">
                <a:latin typeface="Calibri"/>
                <a:cs typeface="Calibri"/>
              </a:rPr>
              <a:t>is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10" dirty="0">
                <a:latin typeface="Calibri"/>
                <a:cs typeface="Calibri"/>
              </a:rPr>
              <a:t>compliant</a:t>
            </a:r>
            <a:r>
              <a:rPr sz="1300" b="1" dirty="0">
                <a:latin typeface="Calibri"/>
                <a:cs typeface="Calibri"/>
              </a:rPr>
              <a:t>	</a:t>
            </a:r>
            <a:r>
              <a:rPr sz="1300" b="1" spc="-20" dirty="0">
                <a:latin typeface="Calibri"/>
                <a:cs typeface="Calibri"/>
              </a:rPr>
              <a:t>with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78070" y="4010914"/>
            <a:ext cx="2663190" cy="50038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algn="just">
              <a:lnSpc>
                <a:spcPct val="70000"/>
              </a:lnSpc>
              <a:spcBef>
                <a:spcPts val="565"/>
              </a:spcBef>
            </a:pPr>
            <a:r>
              <a:rPr sz="1300" b="1" dirty="0">
                <a:latin typeface="Calibri"/>
                <a:cs typeface="Calibri"/>
              </a:rPr>
              <a:t>applicable</a:t>
            </a:r>
            <a:r>
              <a:rPr sz="1300" b="1" spc="375" dirty="0">
                <a:latin typeface="Calibri"/>
                <a:cs typeface="Calibri"/>
              </a:rPr>
              <a:t>  </a:t>
            </a:r>
            <a:r>
              <a:rPr sz="1300" b="1" dirty="0">
                <a:latin typeface="Calibri"/>
                <a:cs typeface="Calibri"/>
              </a:rPr>
              <a:t>SEBI</a:t>
            </a:r>
            <a:r>
              <a:rPr sz="1300" b="1" spc="385" dirty="0">
                <a:latin typeface="Calibri"/>
                <a:cs typeface="Calibri"/>
              </a:rPr>
              <a:t>  </a:t>
            </a:r>
            <a:r>
              <a:rPr sz="1300" b="1" dirty="0">
                <a:latin typeface="Calibri"/>
                <a:cs typeface="Calibri"/>
              </a:rPr>
              <a:t>regulations</a:t>
            </a:r>
            <a:r>
              <a:rPr sz="1300" b="1" spc="365" dirty="0">
                <a:latin typeface="Calibri"/>
                <a:cs typeface="Calibri"/>
              </a:rPr>
              <a:t>  </a:t>
            </a:r>
            <a:r>
              <a:rPr sz="1300" b="1" spc="-40" dirty="0">
                <a:latin typeface="Calibri"/>
                <a:cs typeface="Calibri"/>
              </a:rPr>
              <a:t>w.r.t. </a:t>
            </a:r>
            <a:r>
              <a:rPr sz="1300" b="1" dirty="0">
                <a:latin typeface="Calibri"/>
                <a:cs typeface="Calibri"/>
              </a:rPr>
              <a:t>issuance/listing</a:t>
            </a:r>
            <a:r>
              <a:rPr sz="1300" b="1" spc="330" dirty="0">
                <a:latin typeface="Calibri"/>
                <a:cs typeface="Calibri"/>
              </a:rPr>
              <a:t>  </a:t>
            </a:r>
            <a:r>
              <a:rPr sz="1300" b="1" dirty="0">
                <a:latin typeface="Calibri"/>
                <a:cs typeface="Calibri"/>
              </a:rPr>
              <a:t>of</a:t>
            </a:r>
            <a:r>
              <a:rPr sz="1300" b="1" spc="340" dirty="0">
                <a:latin typeface="Calibri"/>
                <a:cs typeface="Calibri"/>
              </a:rPr>
              <a:t>  </a:t>
            </a:r>
            <a:r>
              <a:rPr sz="1300" b="1" dirty="0">
                <a:latin typeface="Calibri"/>
                <a:cs typeface="Calibri"/>
              </a:rPr>
              <a:t>NCDs;</a:t>
            </a:r>
            <a:r>
              <a:rPr sz="1300" b="1" spc="330" dirty="0">
                <a:latin typeface="Calibri"/>
                <a:cs typeface="Calibri"/>
              </a:rPr>
              <a:t>  </a:t>
            </a:r>
            <a:r>
              <a:rPr sz="1300" b="1" spc="-10" dirty="0">
                <a:latin typeface="Calibri"/>
                <a:cs typeface="Calibri"/>
              </a:rPr>
              <a:t>interest payments/intimations,</a:t>
            </a:r>
            <a:r>
              <a:rPr sz="1300" b="1" spc="20" dirty="0">
                <a:latin typeface="Calibri"/>
                <a:cs typeface="Calibri"/>
              </a:rPr>
              <a:t> </a:t>
            </a:r>
            <a:r>
              <a:rPr sz="1300" b="1" spc="-20" dirty="0">
                <a:latin typeface="Calibri"/>
                <a:cs typeface="Calibri"/>
              </a:rPr>
              <a:t>etc.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61148" y="3761930"/>
            <a:ext cx="3486785" cy="63944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41300" marR="5080" indent="-228600" algn="just">
              <a:lnSpc>
                <a:spcPct val="70000"/>
              </a:lnSpc>
              <a:spcBef>
                <a:spcPts val="565"/>
              </a:spcBef>
              <a:buFont typeface="Arial MT"/>
              <a:buChar char="•"/>
              <a:tabLst>
                <a:tab pos="241300" algn="l"/>
              </a:tabLst>
            </a:pPr>
            <a:r>
              <a:rPr sz="1300" b="1" dirty="0">
                <a:latin typeface="Calibri Light"/>
                <a:cs typeface="Calibri Light"/>
              </a:rPr>
              <a:t>Company</a:t>
            </a:r>
            <a:r>
              <a:rPr sz="1300" b="1" spc="395" dirty="0">
                <a:latin typeface="Calibri Light"/>
                <a:cs typeface="Calibri Light"/>
              </a:rPr>
              <a:t>  </a:t>
            </a:r>
            <a:r>
              <a:rPr sz="1300" b="1" dirty="0">
                <a:latin typeface="Calibri Light"/>
                <a:cs typeface="Calibri Light"/>
              </a:rPr>
              <a:t>is</a:t>
            </a:r>
            <a:r>
              <a:rPr sz="1300" b="1" spc="390" dirty="0">
                <a:latin typeface="Calibri Light"/>
                <a:cs typeface="Calibri Light"/>
              </a:rPr>
              <a:t>  </a:t>
            </a:r>
            <a:r>
              <a:rPr sz="1300" b="1" dirty="0">
                <a:latin typeface="Calibri Light"/>
                <a:cs typeface="Calibri Light"/>
              </a:rPr>
              <a:t>generally</a:t>
            </a:r>
            <a:r>
              <a:rPr sz="1300" b="1" spc="400" dirty="0">
                <a:latin typeface="Calibri Light"/>
                <a:cs typeface="Calibri Light"/>
              </a:rPr>
              <a:t>  </a:t>
            </a:r>
            <a:r>
              <a:rPr sz="1300" b="1" dirty="0">
                <a:latin typeface="Calibri Light"/>
                <a:cs typeface="Calibri Light"/>
              </a:rPr>
              <a:t>compliant</a:t>
            </a:r>
            <a:r>
              <a:rPr sz="1300" b="1" spc="400" dirty="0">
                <a:latin typeface="Calibri Light"/>
                <a:cs typeface="Calibri Light"/>
              </a:rPr>
              <a:t>  </a:t>
            </a:r>
            <a:r>
              <a:rPr sz="1300" b="1" dirty="0">
                <a:latin typeface="Calibri Light"/>
                <a:cs typeface="Calibri Light"/>
              </a:rPr>
              <a:t>to</a:t>
            </a:r>
            <a:r>
              <a:rPr sz="1300" b="1" spc="385" dirty="0">
                <a:latin typeface="Calibri Light"/>
                <a:cs typeface="Calibri Light"/>
              </a:rPr>
              <a:t>  </a:t>
            </a:r>
            <a:r>
              <a:rPr sz="1300" b="1" spc="-35" dirty="0">
                <a:latin typeface="Calibri Light"/>
                <a:cs typeface="Calibri Light"/>
              </a:rPr>
              <a:t>the </a:t>
            </a:r>
            <a:r>
              <a:rPr sz="1300" b="1" dirty="0">
                <a:latin typeface="Calibri Light"/>
                <a:cs typeface="Calibri Light"/>
              </a:rPr>
              <a:t>Companies</a:t>
            </a:r>
            <a:r>
              <a:rPr sz="1300" b="1" spc="75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Act</a:t>
            </a:r>
            <a:r>
              <a:rPr sz="1300" b="1" spc="75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and</a:t>
            </a:r>
            <a:r>
              <a:rPr sz="1300" b="1" spc="70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the</a:t>
            </a:r>
            <a:r>
              <a:rPr sz="1300" b="1" spc="70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rules</a:t>
            </a:r>
            <a:r>
              <a:rPr sz="1300" b="1" spc="75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&amp;</a:t>
            </a:r>
            <a:r>
              <a:rPr sz="1300" b="1" spc="70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regulations</a:t>
            </a:r>
            <a:r>
              <a:rPr sz="1300" b="1" spc="75" dirty="0">
                <a:latin typeface="Calibri Light"/>
                <a:cs typeface="Calibri Light"/>
              </a:rPr>
              <a:t> </a:t>
            </a:r>
            <a:r>
              <a:rPr sz="1300" b="1" spc="-20" dirty="0">
                <a:latin typeface="Calibri Light"/>
                <a:cs typeface="Calibri Light"/>
              </a:rPr>
              <a:t>with </a:t>
            </a:r>
            <a:r>
              <a:rPr sz="1300" b="1" dirty="0">
                <a:latin typeface="Calibri Light"/>
                <a:cs typeface="Calibri Light"/>
              </a:rPr>
              <a:t>respect</a:t>
            </a:r>
            <a:r>
              <a:rPr sz="1300" b="1" spc="100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to</a:t>
            </a:r>
            <a:r>
              <a:rPr sz="1300" b="1" spc="110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filing</a:t>
            </a:r>
            <a:r>
              <a:rPr sz="1300" b="1" spc="100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of</a:t>
            </a:r>
            <a:r>
              <a:rPr sz="1300" b="1" spc="110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securities’</a:t>
            </a:r>
            <a:r>
              <a:rPr sz="1300" b="1" spc="100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allotment</a:t>
            </a:r>
            <a:r>
              <a:rPr sz="1300" b="1" spc="110" dirty="0">
                <a:latin typeface="Calibri Light"/>
                <a:cs typeface="Calibri Light"/>
              </a:rPr>
              <a:t> </a:t>
            </a:r>
            <a:r>
              <a:rPr sz="1300" b="1" spc="-10" dirty="0">
                <a:latin typeface="Calibri Light"/>
                <a:cs typeface="Calibri Light"/>
              </a:rPr>
              <a:t>returns, </a:t>
            </a:r>
            <a:r>
              <a:rPr sz="1300" b="1" spc="-20" dirty="0">
                <a:latin typeface="Calibri Light"/>
                <a:cs typeface="Calibri Light"/>
              </a:rPr>
              <a:t>resignation</a:t>
            </a:r>
            <a:r>
              <a:rPr sz="1300" b="1" spc="-15" dirty="0">
                <a:latin typeface="Calibri Light"/>
                <a:cs typeface="Calibri Light"/>
              </a:rPr>
              <a:t> </a:t>
            </a:r>
            <a:r>
              <a:rPr sz="1300" b="1" dirty="0">
                <a:latin typeface="Calibri Light"/>
                <a:cs typeface="Calibri Light"/>
              </a:rPr>
              <a:t>of</a:t>
            </a:r>
            <a:r>
              <a:rPr sz="1300" b="1" spc="35" dirty="0">
                <a:latin typeface="Calibri Light"/>
                <a:cs typeface="Calibri Light"/>
              </a:rPr>
              <a:t> </a:t>
            </a:r>
            <a:r>
              <a:rPr sz="1300" b="1" spc="-20" dirty="0">
                <a:latin typeface="Calibri Light"/>
                <a:cs typeface="Calibri Light"/>
              </a:rPr>
              <a:t>Directors,</a:t>
            </a:r>
            <a:r>
              <a:rPr sz="1300" b="1" spc="5" dirty="0">
                <a:latin typeface="Calibri Light"/>
                <a:cs typeface="Calibri Light"/>
              </a:rPr>
              <a:t> </a:t>
            </a:r>
            <a:r>
              <a:rPr sz="1300" b="1" spc="-20" dirty="0">
                <a:latin typeface="Calibri Light"/>
                <a:cs typeface="Calibri Light"/>
              </a:rPr>
              <a:t>etc.</a:t>
            </a:r>
            <a:endParaRPr sz="1300" b="1" dirty="0">
              <a:latin typeface="Calibri Light"/>
              <a:cs typeface="Calibri Ligh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87424" y="1293877"/>
            <a:ext cx="9196705" cy="1685729"/>
            <a:chOff x="1487424" y="1970591"/>
            <a:chExt cx="9196705" cy="100901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7424" y="2103122"/>
              <a:ext cx="2180844" cy="8762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5756" y="2103120"/>
              <a:ext cx="2359152" cy="8762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42604" y="1970591"/>
              <a:ext cx="2041202" cy="100875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14172" y="5244084"/>
            <a:ext cx="11055350" cy="501650"/>
          </a:xfrm>
          <a:prstGeom prst="rect">
            <a:avLst/>
          </a:prstGeom>
          <a:solidFill>
            <a:srgbClr val="385622"/>
          </a:solidFill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1885"/>
              </a:lnSpc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Note:</a:t>
            </a:r>
            <a:r>
              <a:rPr sz="1600" b="1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Satya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Board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approved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Compliance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policy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internal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compliance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manual/SOP</a:t>
            </a:r>
            <a:endParaRPr sz="1600">
              <a:latin typeface="Calibri"/>
              <a:cs typeface="Calibri"/>
            </a:endParaRPr>
          </a:p>
          <a:p>
            <a:pPr marL="641985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Compliance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generally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covers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statutory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compliance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limited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lender’s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covenant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compliances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3" y="70102"/>
              <a:ext cx="12159996" cy="67878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04415" cy="1110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3595" y="5905498"/>
              <a:ext cx="1676400" cy="952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0512" y="24383"/>
              <a:ext cx="2700528" cy="6141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87092" y="457276"/>
            <a:ext cx="84201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Key</a:t>
            </a:r>
            <a:r>
              <a:rPr sz="3600" b="0" spc="-1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40" dirty="0">
                <a:solidFill>
                  <a:srgbClr val="000000"/>
                </a:solidFill>
                <a:latin typeface="Calibri Light"/>
                <a:cs typeface="Calibri Light"/>
              </a:rPr>
              <a:t>Regulatory</a:t>
            </a:r>
            <a:r>
              <a:rPr sz="3600" b="0" spc="-1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Law</a:t>
            </a:r>
            <a:r>
              <a:rPr sz="3600" b="0" spc="-17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35" dirty="0">
                <a:solidFill>
                  <a:srgbClr val="000000"/>
                </a:solidFill>
                <a:latin typeface="Calibri Light"/>
                <a:cs typeface="Calibri Light"/>
              </a:rPr>
              <a:t>applicable</a:t>
            </a:r>
            <a:r>
              <a:rPr sz="3600" b="0" spc="-1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to</a:t>
            </a:r>
            <a:r>
              <a:rPr sz="3600" b="0" spc="-1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the</a:t>
            </a:r>
            <a:r>
              <a:rPr sz="3600" b="0" spc="-13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10" dirty="0">
                <a:solidFill>
                  <a:srgbClr val="000000"/>
                </a:solidFill>
                <a:latin typeface="Calibri Light"/>
                <a:cs typeface="Calibri Light"/>
              </a:rPr>
              <a:t>Company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2994" y="1203197"/>
            <a:ext cx="8988425" cy="4959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SzPct val="78571"/>
              <a:buFont typeface="Wingdings"/>
              <a:buChar char=""/>
              <a:tabLst>
                <a:tab pos="354965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Companies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Act,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2013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rules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made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thereunder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0"/>
              </a:spcBef>
              <a:buFont typeface="Wingdings"/>
              <a:buChar char=""/>
            </a:pP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ts val="1639"/>
              </a:lnSpc>
              <a:buSzPct val="78571"/>
              <a:buFont typeface="Wingdings"/>
              <a:buChar char=""/>
              <a:tabLst>
                <a:tab pos="354965" algn="l"/>
              </a:tabLst>
            </a:pPr>
            <a:r>
              <a:rPr sz="1400" dirty="0">
                <a:latin typeface="Calibri"/>
                <a:cs typeface="Calibri"/>
              </a:rPr>
              <a:t>Foreign</a:t>
            </a:r>
            <a:r>
              <a:rPr sz="1400" spc="1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Exchange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Management</a:t>
            </a:r>
            <a:r>
              <a:rPr sz="1400" spc="1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Act,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1999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rules</a:t>
            </a:r>
            <a:r>
              <a:rPr sz="1400" spc="1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regulations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made</a:t>
            </a:r>
            <a:r>
              <a:rPr sz="1400" spc="1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thereunder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1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extent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1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Foreign</a:t>
            </a:r>
            <a:endParaRPr sz="1400">
              <a:latin typeface="Calibri"/>
              <a:cs typeface="Calibri"/>
            </a:endParaRPr>
          </a:p>
          <a:p>
            <a:pPr marL="355600">
              <a:lnSpc>
                <a:spcPts val="1639"/>
              </a:lnSpc>
            </a:pPr>
            <a:r>
              <a:rPr sz="1400" dirty="0">
                <a:latin typeface="Calibri"/>
                <a:cs typeface="Calibri"/>
              </a:rPr>
              <a:t>Direct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Investment,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Overseas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Direct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Investment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External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Commercial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Borrowings;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400">
              <a:latin typeface="Calibri"/>
              <a:cs typeface="Calibri"/>
            </a:endParaRPr>
          </a:p>
          <a:p>
            <a:pPr marL="355600" marR="8890" indent="-342900">
              <a:lnSpc>
                <a:spcPts val="1600"/>
              </a:lnSpc>
              <a:buFont typeface="Wingdings"/>
              <a:buChar char=""/>
              <a:tabLst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Securities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Exchange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Board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India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(Listing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Obligations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Disclosure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Requirements)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Regulations,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2015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(“Listing Regulations”);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5"/>
              </a:spcBef>
              <a:buFont typeface="Wingdings"/>
              <a:buChar char=""/>
            </a:pP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"/>
              <a:tabLst>
                <a:tab pos="354965" algn="l"/>
              </a:tabLst>
            </a:pPr>
            <a:r>
              <a:rPr sz="1400" dirty="0">
                <a:latin typeface="Calibri"/>
                <a:cs typeface="Calibri"/>
              </a:rPr>
              <a:t>Securities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Exchange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Board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India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(Issue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Listing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Non-Convertible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Securities)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Regulations,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2021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Font typeface="Wingdings"/>
              <a:buChar char=""/>
            </a:pP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"/>
              <a:tabLst>
                <a:tab pos="354965" algn="l"/>
              </a:tabLst>
            </a:pPr>
            <a:r>
              <a:rPr sz="1400" dirty="0">
                <a:latin typeface="Calibri"/>
                <a:cs typeface="Calibri"/>
              </a:rPr>
              <a:t>Master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Direction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Reserve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Bank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India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(Non-</a:t>
            </a:r>
            <a:r>
              <a:rPr sz="1400" dirty="0">
                <a:latin typeface="Calibri"/>
                <a:cs typeface="Calibri"/>
              </a:rPr>
              <a:t>Banking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Financial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Company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Scale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Regulation)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Directions,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2023;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0"/>
              </a:spcBef>
              <a:buFont typeface="Wingdings"/>
              <a:buChar char=""/>
            </a:pP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"/>
              <a:tabLst>
                <a:tab pos="354965" algn="l"/>
              </a:tabLst>
            </a:pPr>
            <a:r>
              <a:rPr sz="1400" dirty="0">
                <a:latin typeface="Calibri"/>
                <a:cs typeface="Calibri"/>
              </a:rPr>
              <a:t>Master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Direction-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Non-Banking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Financial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Company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Returns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(Reserve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Bank)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Directions,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2016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(Returns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Directions’);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Font typeface="Wingdings"/>
              <a:buChar char=""/>
            </a:pP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"/>
              <a:tabLst>
                <a:tab pos="354965" algn="l"/>
              </a:tabLst>
            </a:pPr>
            <a:r>
              <a:rPr sz="1400" dirty="0">
                <a:latin typeface="Calibri"/>
                <a:cs typeface="Calibri"/>
              </a:rPr>
              <a:t>Master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Direction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Monitoring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Frauds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NBFCs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(Reserve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Bank)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Directions,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2016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(‘Fraud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Directions’);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Font typeface="Wingdings"/>
              <a:buChar char=""/>
            </a:pP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"/>
              <a:tabLst>
                <a:tab pos="354965" algn="l"/>
              </a:tabLst>
            </a:pPr>
            <a:r>
              <a:rPr sz="1400" dirty="0">
                <a:latin typeface="Calibri"/>
                <a:cs typeface="Calibri"/>
              </a:rPr>
              <a:t>Master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Direction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Information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Technology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Governance,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Risk,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Controls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Assurance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Practices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(‘IT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Directions’);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0"/>
              </a:spcBef>
              <a:buFont typeface="Wingdings"/>
              <a:buChar char=""/>
            </a:pPr>
            <a:endParaRPr sz="1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"/>
              <a:tabLst>
                <a:tab pos="354965" algn="l"/>
              </a:tabLst>
            </a:pPr>
            <a:r>
              <a:rPr sz="1400" dirty="0">
                <a:latin typeface="Calibri"/>
                <a:cs typeface="Calibri"/>
              </a:rPr>
              <a:t>Master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Direction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Know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Your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Customer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(KYC)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Direction,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2016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(‘KYC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Directions’);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Font typeface="Wingdings"/>
              <a:buChar char=""/>
            </a:pPr>
            <a:endParaRPr sz="1400">
              <a:latin typeface="Calibri"/>
              <a:cs typeface="Calibri"/>
            </a:endParaRPr>
          </a:p>
          <a:p>
            <a:pPr marL="355600" marR="5080" indent="-342900">
              <a:lnSpc>
                <a:spcPts val="1600"/>
              </a:lnSpc>
              <a:buFont typeface="Wingdings"/>
              <a:buChar char=""/>
              <a:tabLst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Master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Direction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Non-</a:t>
            </a:r>
            <a:r>
              <a:rPr sz="1400" dirty="0">
                <a:latin typeface="Calibri"/>
                <a:cs typeface="Calibri"/>
              </a:rPr>
              <a:t>Banking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Financial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Companies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Auditor’s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Report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(Reserve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Bank)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Directions,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2016</a:t>
            </a:r>
            <a:r>
              <a:rPr sz="1400" spc="3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(‘Auditor Directions’).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"/>
            <a:ext cx="12192000" cy="6858000"/>
            <a:chOff x="0" y="-3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83824" y="5948171"/>
              <a:ext cx="1408176" cy="9098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53895" cy="9326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6171" y="1042416"/>
              <a:ext cx="3286505" cy="56464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332603" y="1094689"/>
            <a:ext cx="2976245" cy="8229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3A3838"/>
                </a:solidFill>
                <a:latin typeface="Calibri"/>
                <a:cs typeface="Calibri"/>
              </a:rPr>
              <a:t>Limited</a:t>
            </a:r>
            <a:r>
              <a:rPr sz="2000" b="1" spc="-65" dirty="0">
                <a:solidFill>
                  <a:srgbClr val="3A3838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A3838"/>
                </a:solidFill>
                <a:latin typeface="Calibri"/>
                <a:cs typeface="Calibri"/>
              </a:rPr>
              <a:t>Liability</a:t>
            </a:r>
            <a:r>
              <a:rPr sz="2000" b="1" spc="-70" dirty="0">
                <a:solidFill>
                  <a:srgbClr val="3A3838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A3838"/>
                </a:solidFill>
                <a:latin typeface="Calibri"/>
                <a:cs typeface="Calibri"/>
              </a:rPr>
              <a:t>Group</a:t>
            </a:r>
            <a:r>
              <a:rPr sz="2000" b="1" spc="-35" dirty="0">
                <a:solidFill>
                  <a:srgbClr val="3A3838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3A3838"/>
                </a:solidFill>
                <a:latin typeface="Calibri"/>
                <a:cs typeface="Calibri"/>
              </a:rPr>
              <a:t>Loan</a:t>
            </a:r>
            <a:endParaRPr sz="2000">
              <a:latin typeface="Calibri"/>
              <a:cs typeface="Calibri"/>
            </a:endParaRPr>
          </a:p>
          <a:p>
            <a:pPr marL="12700" marR="858519">
              <a:lnSpc>
                <a:spcPct val="100000"/>
              </a:lnSpc>
              <a:spcBef>
                <a:spcPts val="30"/>
              </a:spcBef>
            </a:pPr>
            <a:r>
              <a:rPr sz="1600" dirty="0">
                <a:latin typeface="Calibri"/>
                <a:cs typeface="Calibri"/>
              </a:rPr>
              <a:t>Loan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Amount:</a:t>
            </a:r>
            <a:r>
              <a:rPr sz="1600" spc="3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25k</a:t>
            </a:r>
            <a:r>
              <a:rPr sz="1600" spc="3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-</a:t>
            </a:r>
            <a:r>
              <a:rPr sz="1600" spc="31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65k Tenure</a:t>
            </a:r>
            <a:r>
              <a:rPr sz="1600" dirty="0">
                <a:latin typeface="Calibri"/>
                <a:cs typeface="Calibri"/>
              </a:rPr>
              <a:t> :</a:t>
            </a:r>
            <a:r>
              <a:rPr sz="1600" spc="3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3</a:t>
            </a:r>
            <a:r>
              <a:rPr sz="1600" spc="-10" dirty="0">
                <a:latin typeface="Calibri"/>
                <a:cs typeface="Calibri"/>
              </a:rPr>
              <a:t> Years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67967" y="3973067"/>
            <a:ext cx="1895475" cy="565150"/>
            <a:chOff x="1267967" y="3973067"/>
            <a:chExt cx="1895475" cy="5651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967" y="3973067"/>
              <a:ext cx="814578" cy="5646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6503" y="3973067"/>
              <a:ext cx="413766" cy="5646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4227" y="3973067"/>
              <a:ext cx="1338834" cy="56464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77925" y="4027170"/>
            <a:ext cx="2122170" cy="822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640">
              <a:lnSpc>
                <a:spcPct val="100000"/>
              </a:lnSpc>
              <a:spcBef>
                <a:spcPts val="100"/>
              </a:spcBef>
            </a:pPr>
            <a:r>
              <a:rPr sz="2000" b="1" spc="-75" dirty="0">
                <a:solidFill>
                  <a:srgbClr val="3A3838"/>
                </a:solidFill>
                <a:latin typeface="Calibri"/>
                <a:cs typeface="Calibri"/>
              </a:rPr>
              <a:t>WAT-</a:t>
            </a:r>
            <a:r>
              <a:rPr sz="2000" b="1" dirty="0">
                <a:solidFill>
                  <a:srgbClr val="3A3838"/>
                </a:solidFill>
                <a:latin typeface="Calibri"/>
                <a:cs typeface="Calibri"/>
              </a:rPr>
              <a:t>SAN</a:t>
            </a:r>
            <a:r>
              <a:rPr sz="2000" b="1" spc="-20" dirty="0">
                <a:solidFill>
                  <a:srgbClr val="3A3838"/>
                </a:solidFill>
                <a:latin typeface="Calibri"/>
                <a:cs typeface="Calibri"/>
              </a:rPr>
              <a:t> Loan</a:t>
            </a: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0"/>
              </a:spcBef>
            </a:pPr>
            <a:r>
              <a:rPr sz="1600" dirty="0">
                <a:latin typeface="Calibri"/>
                <a:cs typeface="Calibri"/>
              </a:rPr>
              <a:t>Loan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Amount:</a:t>
            </a:r>
            <a:r>
              <a:rPr sz="1600" spc="3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30k</a:t>
            </a:r>
            <a:r>
              <a:rPr sz="1600" spc="3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-</a:t>
            </a:r>
            <a:r>
              <a:rPr sz="1600" spc="31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75k</a:t>
            </a:r>
            <a:endParaRPr sz="16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600" spc="-25" dirty="0">
                <a:latin typeface="Calibri"/>
                <a:cs typeface="Calibri"/>
              </a:rPr>
              <a:t>Tenure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: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3</a:t>
            </a:r>
            <a:r>
              <a:rPr sz="1600" spc="-20" dirty="0">
                <a:latin typeface="Calibri"/>
                <a:cs typeface="Calibri"/>
              </a:rPr>
              <a:t> Years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092195" y="22859"/>
            <a:ext cx="5130165" cy="4879975"/>
            <a:chOff x="3092195" y="22859"/>
            <a:chExt cx="5130165" cy="487997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54779" y="1175004"/>
              <a:ext cx="1057655" cy="10576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92195" y="3889248"/>
              <a:ext cx="1011935" cy="10134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058917" y="2428493"/>
              <a:ext cx="2092960" cy="2089785"/>
            </a:xfrm>
            <a:custGeom>
              <a:avLst/>
              <a:gdLst/>
              <a:ahLst/>
              <a:cxnLst/>
              <a:rect l="l" t="t" r="r" b="b"/>
              <a:pathLst>
                <a:path w="2092959" h="2089785">
                  <a:moveTo>
                    <a:pt x="1046226" y="0"/>
                  </a:moveTo>
                  <a:lnTo>
                    <a:pt x="998332" y="1075"/>
                  </a:lnTo>
                  <a:lnTo>
                    <a:pt x="950992" y="4269"/>
                  </a:lnTo>
                  <a:lnTo>
                    <a:pt x="904251" y="9537"/>
                  </a:lnTo>
                  <a:lnTo>
                    <a:pt x="858156" y="16831"/>
                  </a:lnTo>
                  <a:lnTo>
                    <a:pt x="812752" y="26107"/>
                  </a:lnTo>
                  <a:lnTo>
                    <a:pt x="768085" y="37318"/>
                  </a:lnTo>
                  <a:lnTo>
                    <a:pt x="724202" y="50418"/>
                  </a:lnTo>
                  <a:lnTo>
                    <a:pt x="681149" y="65360"/>
                  </a:lnTo>
                  <a:lnTo>
                    <a:pt x="638972" y="82099"/>
                  </a:lnTo>
                  <a:lnTo>
                    <a:pt x="597718" y="100589"/>
                  </a:lnTo>
                  <a:lnTo>
                    <a:pt x="557431" y="120782"/>
                  </a:lnTo>
                  <a:lnTo>
                    <a:pt x="518160" y="142635"/>
                  </a:lnTo>
                  <a:lnTo>
                    <a:pt x="479948" y="166099"/>
                  </a:lnTo>
                  <a:lnTo>
                    <a:pt x="442844" y="191129"/>
                  </a:lnTo>
                  <a:lnTo>
                    <a:pt x="406893" y="217680"/>
                  </a:lnTo>
                  <a:lnTo>
                    <a:pt x="372141" y="245704"/>
                  </a:lnTo>
                  <a:lnTo>
                    <a:pt x="338634" y="275156"/>
                  </a:lnTo>
                  <a:lnTo>
                    <a:pt x="306419" y="305990"/>
                  </a:lnTo>
                  <a:lnTo>
                    <a:pt x="275541" y="338159"/>
                  </a:lnTo>
                  <a:lnTo>
                    <a:pt x="246047" y="371618"/>
                  </a:lnTo>
                  <a:lnTo>
                    <a:pt x="217983" y="406320"/>
                  </a:lnTo>
                  <a:lnTo>
                    <a:pt x="191395" y="442220"/>
                  </a:lnTo>
                  <a:lnTo>
                    <a:pt x="166329" y="479270"/>
                  </a:lnTo>
                  <a:lnTo>
                    <a:pt x="142832" y="517426"/>
                  </a:lnTo>
                  <a:lnTo>
                    <a:pt x="120949" y="556640"/>
                  </a:lnTo>
                  <a:lnTo>
                    <a:pt x="100727" y="596867"/>
                  </a:lnTo>
                  <a:lnTo>
                    <a:pt x="82212" y="638061"/>
                  </a:lnTo>
                  <a:lnTo>
                    <a:pt x="65450" y="680176"/>
                  </a:lnTo>
                  <a:lnTo>
                    <a:pt x="50487" y="723165"/>
                  </a:lnTo>
                  <a:lnTo>
                    <a:pt x="37369" y="766982"/>
                  </a:lnTo>
                  <a:lnTo>
                    <a:pt x="26143" y="811582"/>
                  </a:lnTo>
                  <a:lnTo>
                    <a:pt x="16854" y="856918"/>
                  </a:lnTo>
                  <a:lnTo>
                    <a:pt x="9550" y="902944"/>
                  </a:lnTo>
                  <a:lnTo>
                    <a:pt x="4275" y="949614"/>
                  </a:lnTo>
                  <a:lnTo>
                    <a:pt x="1076" y="996882"/>
                  </a:lnTo>
                  <a:lnTo>
                    <a:pt x="0" y="1044701"/>
                  </a:lnTo>
                  <a:lnTo>
                    <a:pt x="1076" y="1092521"/>
                  </a:lnTo>
                  <a:lnTo>
                    <a:pt x="4275" y="1139789"/>
                  </a:lnTo>
                  <a:lnTo>
                    <a:pt x="9550" y="1186459"/>
                  </a:lnTo>
                  <a:lnTo>
                    <a:pt x="16854" y="1232485"/>
                  </a:lnTo>
                  <a:lnTo>
                    <a:pt x="26143" y="1277821"/>
                  </a:lnTo>
                  <a:lnTo>
                    <a:pt x="37369" y="1322421"/>
                  </a:lnTo>
                  <a:lnTo>
                    <a:pt x="50487" y="1366238"/>
                  </a:lnTo>
                  <a:lnTo>
                    <a:pt x="65450" y="1409227"/>
                  </a:lnTo>
                  <a:lnTo>
                    <a:pt x="82212" y="1451342"/>
                  </a:lnTo>
                  <a:lnTo>
                    <a:pt x="100727" y="1492536"/>
                  </a:lnTo>
                  <a:lnTo>
                    <a:pt x="120949" y="1532763"/>
                  </a:lnTo>
                  <a:lnTo>
                    <a:pt x="142832" y="1571977"/>
                  </a:lnTo>
                  <a:lnTo>
                    <a:pt x="166329" y="1610133"/>
                  </a:lnTo>
                  <a:lnTo>
                    <a:pt x="191395" y="1647183"/>
                  </a:lnTo>
                  <a:lnTo>
                    <a:pt x="217983" y="1683083"/>
                  </a:lnTo>
                  <a:lnTo>
                    <a:pt x="246047" y="1717785"/>
                  </a:lnTo>
                  <a:lnTo>
                    <a:pt x="275541" y="1751244"/>
                  </a:lnTo>
                  <a:lnTo>
                    <a:pt x="306419" y="1783413"/>
                  </a:lnTo>
                  <a:lnTo>
                    <a:pt x="338634" y="1814247"/>
                  </a:lnTo>
                  <a:lnTo>
                    <a:pt x="372141" y="1843699"/>
                  </a:lnTo>
                  <a:lnTo>
                    <a:pt x="406893" y="1871723"/>
                  </a:lnTo>
                  <a:lnTo>
                    <a:pt x="442844" y="1898274"/>
                  </a:lnTo>
                  <a:lnTo>
                    <a:pt x="479948" y="1923304"/>
                  </a:lnTo>
                  <a:lnTo>
                    <a:pt x="518160" y="1946768"/>
                  </a:lnTo>
                  <a:lnTo>
                    <a:pt x="557431" y="1968621"/>
                  </a:lnTo>
                  <a:lnTo>
                    <a:pt x="597718" y="1988814"/>
                  </a:lnTo>
                  <a:lnTo>
                    <a:pt x="638972" y="2007304"/>
                  </a:lnTo>
                  <a:lnTo>
                    <a:pt x="681149" y="2024043"/>
                  </a:lnTo>
                  <a:lnTo>
                    <a:pt x="724202" y="2038985"/>
                  </a:lnTo>
                  <a:lnTo>
                    <a:pt x="768085" y="2052085"/>
                  </a:lnTo>
                  <a:lnTo>
                    <a:pt x="812752" y="2063296"/>
                  </a:lnTo>
                  <a:lnTo>
                    <a:pt x="858156" y="2072572"/>
                  </a:lnTo>
                  <a:lnTo>
                    <a:pt x="904251" y="2079866"/>
                  </a:lnTo>
                  <a:lnTo>
                    <a:pt x="950992" y="2085134"/>
                  </a:lnTo>
                  <a:lnTo>
                    <a:pt x="998332" y="2088328"/>
                  </a:lnTo>
                  <a:lnTo>
                    <a:pt x="1046226" y="2089403"/>
                  </a:lnTo>
                  <a:lnTo>
                    <a:pt x="1094119" y="2088328"/>
                  </a:lnTo>
                  <a:lnTo>
                    <a:pt x="1141459" y="2085134"/>
                  </a:lnTo>
                  <a:lnTo>
                    <a:pt x="1188200" y="2079866"/>
                  </a:lnTo>
                  <a:lnTo>
                    <a:pt x="1234295" y="2072572"/>
                  </a:lnTo>
                  <a:lnTo>
                    <a:pt x="1279699" y="2063296"/>
                  </a:lnTo>
                  <a:lnTo>
                    <a:pt x="1324366" y="2052085"/>
                  </a:lnTo>
                  <a:lnTo>
                    <a:pt x="1368249" y="2038985"/>
                  </a:lnTo>
                  <a:lnTo>
                    <a:pt x="1411302" y="2024043"/>
                  </a:lnTo>
                  <a:lnTo>
                    <a:pt x="1453479" y="2007304"/>
                  </a:lnTo>
                  <a:lnTo>
                    <a:pt x="1494733" y="1988814"/>
                  </a:lnTo>
                  <a:lnTo>
                    <a:pt x="1535020" y="1968621"/>
                  </a:lnTo>
                  <a:lnTo>
                    <a:pt x="1574291" y="1946768"/>
                  </a:lnTo>
                  <a:lnTo>
                    <a:pt x="1612503" y="1923304"/>
                  </a:lnTo>
                  <a:lnTo>
                    <a:pt x="1649607" y="1898274"/>
                  </a:lnTo>
                  <a:lnTo>
                    <a:pt x="1685558" y="1871723"/>
                  </a:lnTo>
                  <a:lnTo>
                    <a:pt x="1720310" y="1843699"/>
                  </a:lnTo>
                  <a:lnTo>
                    <a:pt x="1753817" y="1814247"/>
                  </a:lnTo>
                  <a:lnTo>
                    <a:pt x="1786032" y="1783413"/>
                  </a:lnTo>
                  <a:lnTo>
                    <a:pt x="1816910" y="1751244"/>
                  </a:lnTo>
                  <a:lnTo>
                    <a:pt x="1846404" y="1717785"/>
                  </a:lnTo>
                  <a:lnTo>
                    <a:pt x="1874468" y="1683083"/>
                  </a:lnTo>
                  <a:lnTo>
                    <a:pt x="1901056" y="1647183"/>
                  </a:lnTo>
                  <a:lnTo>
                    <a:pt x="1926122" y="1610133"/>
                  </a:lnTo>
                  <a:lnTo>
                    <a:pt x="1949619" y="1571977"/>
                  </a:lnTo>
                  <a:lnTo>
                    <a:pt x="1971502" y="1532763"/>
                  </a:lnTo>
                  <a:lnTo>
                    <a:pt x="1991724" y="1492536"/>
                  </a:lnTo>
                  <a:lnTo>
                    <a:pt x="2010239" y="1451342"/>
                  </a:lnTo>
                  <a:lnTo>
                    <a:pt x="2027001" y="1409227"/>
                  </a:lnTo>
                  <a:lnTo>
                    <a:pt x="2041964" y="1366238"/>
                  </a:lnTo>
                  <a:lnTo>
                    <a:pt x="2055082" y="1322421"/>
                  </a:lnTo>
                  <a:lnTo>
                    <a:pt x="2066308" y="1277821"/>
                  </a:lnTo>
                  <a:lnTo>
                    <a:pt x="2075597" y="1232485"/>
                  </a:lnTo>
                  <a:lnTo>
                    <a:pt x="2082901" y="1186459"/>
                  </a:lnTo>
                  <a:lnTo>
                    <a:pt x="2088176" y="1139789"/>
                  </a:lnTo>
                  <a:lnTo>
                    <a:pt x="2091375" y="1092521"/>
                  </a:lnTo>
                  <a:lnTo>
                    <a:pt x="2092452" y="1044701"/>
                  </a:lnTo>
                  <a:lnTo>
                    <a:pt x="2091375" y="996882"/>
                  </a:lnTo>
                  <a:lnTo>
                    <a:pt x="2088176" y="949614"/>
                  </a:lnTo>
                  <a:lnTo>
                    <a:pt x="2082901" y="902944"/>
                  </a:lnTo>
                  <a:lnTo>
                    <a:pt x="2075597" y="856918"/>
                  </a:lnTo>
                  <a:lnTo>
                    <a:pt x="2066308" y="811582"/>
                  </a:lnTo>
                  <a:lnTo>
                    <a:pt x="2055082" y="766982"/>
                  </a:lnTo>
                  <a:lnTo>
                    <a:pt x="2041964" y="723165"/>
                  </a:lnTo>
                  <a:lnTo>
                    <a:pt x="2027001" y="680176"/>
                  </a:lnTo>
                  <a:lnTo>
                    <a:pt x="2010239" y="638061"/>
                  </a:lnTo>
                  <a:lnTo>
                    <a:pt x="1991724" y="596867"/>
                  </a:lnTo>
                  <a:lnTo>
                    <a:pt x="1971502" y="556640"/>
                  </a:lnTo>
                  <a:lnTo>
                    <a:pt x="1949619" y="517426"/>
                  </a:lnTo>
                  <a:lnTo>
                    <a:pt x="1926122" y="479270"/>
                  </a:lnTo>
                  <a:lnTo>
                    <a:pt x="1901056" y="442220"/>
                  </a:lnTo>
                  <a:lnTo>
                    <a:pt x="1874468" y="406320"/>
                  </a:lnTo>
                  <a:lnTo>
                    <a:pt x="1846404" y="371618"/>
                  </a:lnTo>
                  <a:lnTo>
                    <a:pt x="1816910" y="338159"/>
                  </a:lnTo>
                  <a:lnTo>
                    <a:pt x="1786032" y="305990"/>
                  </a:lnTo>
                  <a:lnTo>
                    <a:pt x="1753817" y="275156"/>
                  </a:lnTo>
                  <a:lnTo>
                    <a:pt x="1720310" y="245704"/>
                  </a:lnTo>
                  <a:lnTo>
                    <a:pt x="1685558" y="217680"/>
                  </a:lnTo>
                  <a:lnTo>
                    <a:pt x="1649607" y="191129"/>
                  </a:lnTo>
                  <a:lnTo>
                    <a:pt x="1612503" y="166099"/>
                  </a:lnTo>
                  <a:lnTo>
                    <a:pt x="1574291" y="142635"/>
                  </a:lnTo>
                  <a:lnTo>
                    <a:pt x="1535020" y="120782"/>
                  </a:lnTo>
                  <a:lnTo>
                    <a:pt x="1494733" y="100589"/>
                  </a:lnTo>
                  <a:lnTo>
                    <a:pt x="1453479" y="82099"/>
                  </a:lnTo>
                  <a:lnTo>
                    <a:pt x="1411302" y="65360"/>
                  </a:lnTo>
                  <a:lnTo>
                    <a:pt x="1368249" y="50418"/>
                  </a:lnTo>
                  <a:lnTo>
                    <a:pt x="1324366" y="37318"/>
                  </a:lnTo>
                  <a:lnTo>
                    <a:pt x="1279699" y="26107"/>
                  </a:lnTo>
                  <a:lnTo>
                    <a:pt x="1234295" y="16831"/>
                  </a:lnTo>
                  <a:lnTo>
                    <a:pt x="1188200" y="9537"/>
                  </a:lnTo>
                  <a:lnTo>
                    <a:pt x="1141459" y="4269"/>
                  </a:lnTo>
                  <a:lnTo>
                    <a:pt x="1094119" y="1075"/>
                  </a:lnTo>
                  <a:lnTo>
                    <a:pt x="10462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058917" y="2428493"/>
              <a:ext cx="2092960" cy="2089785"/>
            </a:xfrm>
            <a:custGeom>
              <a:avLst/>
              <a:gdLst/>
              <a:ahLst/>
              <a:cxnLst/>
              <a:rect l="l" t="t" r="r" b="b"/>
              <a:pathLst>
                <a:path w="2092959" h="2089785">
                  <a:moveTo>
                    <a:pt x="0" y="1044701"/>
                  </a:moveTo>
                  <a:lnTo>
                    <a:pt x="1076" y="996882"/>
                  </a:lnTo>
                  <a:lnTo>
                    <a:pt x="4275" y="949614"/>
                  </a:lnTo>
                  <a:lnTo>
                    <a:pt x="9550" y="902944"/>
                  </a:lnTo>
                  <a:lnTo>
                    <a:pt x="16854" y="856918"/>
                  </a:lnTo>
                  <a:lnTo>
                    <a:pt x="26143" y="811582"/>
                  </a:lnTo>
                  <a:lnTo>
                    <a:pt x="37369" y="766982"/>
                  </a:lnTo>
                  <a:lnTo>
                    <a:pt x="50487" y="723165"/>
                  </a:lnTo>
                  <a:lnTo>
                    <a:pt x="65450" y="680176"/>
                  </a:lnTo>
                  <a:lnTo>
                    <a:pt x="82212" y="638061"/>
                  </a:lnTo>
                  <a:lnTo>
                    <a:pt x="100727" y="596867"/>
                  </a:lnTo>
                  <a:lnTo>
                    <a:pt x="120949" y="556640"/>
                  </a:lnTo>
                  <a:lnTo>
                    <a:pt x="142832" y="517426"/>
                  </a:lnTo>
                  <a:lnTo>
                    <a:pt x="166329" y="479270"/>
                  </a:lnTo>
                  <a:lnTo>
                    <a:pt x="191395" y="442220"/>
                  </a:lnTo>
                  <a:lnTo>
                    <a:pt x="217983" y="406320"/>
                  </a:lnTo>
                  <a:lnTo>
                    <a:pt x="246047" y="371618"/>
                  </a:lnTo>
                  <a:lnTo>
                    <a:pt x="275541" y="338159"/>
                  </a:lnTo>
                  <a:lnTo>
                    <a:pt x="306419" y="305990"/>
                  </a:lnTo>
                  <a:lnTo>
                    <a:pt x="338634" y="275156"/>
                  </a:lnTo>
                  <a:lnTo>
                    <a:pt x="372141" y="245704"/>
                  </a:lnTo>
                  <a:lnTo>
                    <a:pt x="406893" y="217680"/>
                  </a:lnTo>
                  <a:lnTo>
                    <a:pt x="442844" y="191129"/>
                  </a:lnTo>
                  <a:lnTo>
                    <a:pt x="479948" y="166099"/>
                  </a:lnTo>
                  <a:lnTo>
                    <a:pt x="518160" y="142635"/>
                  </a:lnTo>
                  <a:lnTo>
                    <a:pt x="557431" y="120782"/>
                  </a:lnTo>
                  <a:lnTo>
                    <a:pt x="597718" y="100589"/>
                  </a:lnTo>
                  <a:lnTo>
                    <a:pt x="638972" y="82099"/>
                  </a:lnTo>
                  <a:lnTo>
                    <a:pt x="681149" y="65360"/>
                  </a:lnTo>
                  <a:lnTo>
                    <a:pt x="724202" y="50418"/>
                  </a:lnTo>
                  <a:lnTo>
                    <a:pt x="768085" y="37318"/>
                  </a:lnTo>
                  <a:lnTo>
                    <a:pt x="812752" y="26107"/>
                  </a:lnTo>
                  <a:lnTo>
                    <a:pt x="858156" y="16831"/>
                  </a:lnTo>
                  <a:lnTo>
                    <a:pt x="904251" y="9537"/>
                  </a:lnTo>
                  <a:lnTo>
                    <a:pt x="950992" y="4269"/>
                  </a:lnTo>
                  <a:lnTo>
                    <a:pt x="998332" y="1075"/>
                  </a:lnTo>
                  <a:lnTo>
                    <a:pt x="1046226" y="0"/>
                  </a:lnTo>
                  <a:lnTo>
                    <a:pt x="1094119" y="1075"/>
                  </a:lnTo>
                  <a:lnTo>
                    <a:pt x="1141459" y="4269"/>
                  </a:lnTo>
                  <a:lnTo>
                    <a:pt x="1188200" y="9537"/>
                  </a:lnTo>
                  <a:lnTo>
                    <a:pt x="1234295" y="16831"/>
                  </a:lnTo>
                  <a:lnTo>
                    <a:pt x="1279699" y="26107"/>
                  </a:lnTo>
                  <a:lnTo>
                    <a:pt x="1324366" y="37318"/>
                  </a:lnTo>
                  <a:lnTo>
                    <a:pt x="1368249" y="50418"/>
                  </a:lnTo>
                  <a:lnTo>
                    <a:pt x="1411302" y="65360"/>
                  </a:lnTo>
                  <a:lnTo>
                    <a:pt x="1453479" y="82099"/>
                  </a:lnTo>
                  <a:lnTo>
                    <a:pt x="1494733" y="100589"/>
                  </a:lnTo>
                  <a:lnTo>
                    <a:pt x="1535020" y="120782"/>
                  </a:lnTo>
                  <a:lnTo>
                    <a:pt x="1574291" y="142635"/>
                  </a:lnTo>
                  <a:lnTo>
                    <a:pt x="1612503" y="166099"/>
                  </a:lnTo>
                  <a:lnTo>
                    <a:pt x="1649607" y="191129"/>
                  </a:lnTo>
                  <a:lnTo>
                    <a:pt x="1685558" y="217680"/>
                  </a:lnTo>
                  <a:lnTo>
                    <a:pt x="1720310" y="245704"/>
                  </a:lnTo>
                  <a:lnTo>
                    <a:pt x="1753817" y="275156"/>
                  </a:lnTo>
                  <a:lnTo>
                    <a:pt x="1786032" y="305990"/>
                  </a:lnTo>
                  <a:lnTo>
                    <a:pt x="1816910" y="338159"/>
                  </a:lnTo>
                  <a:lnTo>
                    <a:pt x="1846404" y="371618"/>
                  </a:lnTo>
                  <a:lnTo>
                    <a:pt x="1874468" y="406320"/>
                  </a:lnTo>
                  <a:lnTo>
                    <a:pt x="1901056" y="442220"/>
                  </a:lnTo>
                  <a:lnTo>
                    <a:pt x="1926122" y="479270"/>
                  </a:lnTo>
                  <a:lnTo>
                    <a:pt x="1949619" y="517426"/>
                  </a:lnTo>
                  <a:lnTo>
                    <a:pt x="1971502" y="556640"/>
                  </a:lnTo>
                  <a:lnTo>
                    <a:pt x="1991724" y="596867"/>
                  </a:lnTo>
                  <a:lnTo>
                    <a:pt x="2010239" y="638061"/>
                  </a:lnTo>
                  <a:lnTo>
                    <a:pt x="2027001" y="680176"/>
                  </a:lnTo>
                  <a:lnTo>
                    <a:pt x="2041964" y="723165"/>
                  </a:lnTo>
                  <a:lnTo>
                    <a:pt x="2055082" y="766982"/>
                  </a:lnTo>
                  <a:lnTo>
                    <a:pt x="2066308" y="811582"/>
                  </a:lnTo>
                  <a:lnTo>
                    <a:pt x="2075597" y="856918"/>
                  </a:lnTo>
                  <a:lnTo>
                    <a:pt x="2082901" y="902944"/>
                  </a:lnTo>
                  <a:lnTo>
                    <a:pt x="2088176" y="949614"/>
                  </a:lnTo>
                  <a:lnTo>
                    <a:pt x="2091375" y="996882"/>
                  </a:lnTo>
                  <a:lnTo>
                    <a:pt x="2092452" y="1044701"/>
                  </a:lnTo>
                  <a:lnTo>
                    <a:pt x="2091375" y="1092521"/>
                  </a:lnTo>
                  <a:lnTo>
                    <a:pt x="2088176" y="1139789"/>
                  </a:lnTo>
                  <a:lnTo>
                    <a:pt x="2082901" y="1186459"/>
                  </a:lnTo>
                  <a:lnTo>
                    <a:pt x="2075597" y="1232485"/>
                  </a:lnTo>
                  <a:lnTo>
                    <a:pt x="2066308" y="1277821"/>
                  </a:lnTo>
                  <a:lnTo>
                    <a:pt x="2055082" y="1322421"/>
                  </a:lnTo>
                  <a:lnTo>
                    <a:pt x="2041964" y="1366238"/>
                  </a:lnTo>
                  <a:lnTo>
                    <a:pt x="2027001" y="1409227"/>
                  </a:lnTo>
                  <a:lnTo>
                    <a:pt x="2010239" y="1451342"/>
                  </a:lnTo>
                  <a:lnTo>
                    <a:pt x="1991724" y="1492536"/>
                  </a:lnTo>
                  <a:lnTo>
                    <a:pt x="1971502" y="1532763"/>
                  </a:lnTo>
                  <a:lnTo>
                    <a:pt x="1949619" y="1571977"/>
                  </a:lnTo>
                  <a:lnTo>
                    <a:pt x="1926122" y="1610133"/>
                  </a:lnTo>
                  <a:lnTo>
                    <a:pt x="1901056" y="1647183"/>
                  </a:lnTo>
                  <a:lnTo>
                    <a:pt x="1874468" y="1683083"/>
                  </a:lnTo>
                  <a:lnTo>
                    <a:pt x="1846404" y="1717785"/>
                  </a:lnTo>
                  <a:lnTo>
                    <a:pt x="1816910" y="1751244"/>
                  </a:lnTo>
                  <a:lnTo>
                    <a:pt x="1786032" y="1783413"/>
                  </a:lnTo>
                  <a:lnTo>
                    <a:pt x="1753817" y="1814247"/>
                  </a:lnTo>
                  <a:lnTo>
                    <a:pt x="1720310" y="1843699"/>
                  </a:lnTo>
                  <a:lnTo>
                    <a:pt x="1685558" y="1871723"/>
                  </a:lnTo>
                  <a:lnTo>
                    <a:pt x="1649607" y="1898274"/>
                  </a:lnTo>
                  <a:lnTo>
                    <a:pt x="1612503" y="1923304"/>
                  </a:lnTo>
                  <a:lnTo>
                    <a:pt x="1574291" y="1946768"/>
                  </a:lnTo>
                  <a:lnTo>
                    <a:pt x="1535020" y="1968621"/>
                  </a:lnTo>
                  <a:lnTo>
                    <a:pt x="1494733" y="1988814"/>
                  </a:lnTo>
                  <a:lnTo>
                    <a:pt x="1453479" y="2007304"/>
                  </a:lnTo>
                  <a:lnTo>
                    <a:pt x="1411302" y="2024043"/>
                  </a:lnTo>
                  <a:lnTo>
                    <a:pt x="1368249" y="2038985"/>
                  </a:lnTo>
                  <a:lnTo>
                    <a:pt x="1324366" y="2052085"/>
                  </a:lnTo>
                  <a:lnTo>
                    <a:pt x="1279699" y="2063296"/>
                  </a:lnTo>
                  <a:lnTo>
                    <a:pt x="1234295" y="2072572"/>
                  </a:lnTo>
                  <a:lnTo>
                    <a:pt x="1188200" y="2079866"/>
                  </a:lnTo>
                  <a:lnTo>
                    <a:pt x="1141459" y="2085134"/>
                  </a:lnTo>
                  <a:lnTo>
                    <a:pt x="1094119" y="2088328"/>
                  </a:lnTo>
                  <a:lnTo>
                    <a:pt x="1046226" y="2089403"/>
                  </a:lnTo>
                  <a:lnTo>
                    <a:pt x="998332" y="2088328"/>
                  </a:lnTo>
                  <a:lnTo>
                    <a:pt x="950992" y="2085134"/>
                  </a:lnTo>
                  <a:lnTo>
                    <a:pt x="904251" y="2079866"/>
                  </a:lnTo>
                  <a:lnTo>
                    <a:pt x="858156" y="2072572"/>
                  </a:lnTo>
                  <a:lnTo>
                    <a:pt x="812752" y="2063296"/>
                  </a:lnTo>
                  <a:lnTo>
                    <a:pt x="768085" y="2052085"/>
                  </a:lnTo>
                  <a:lnTo>
                    <a:pt x="724202" y="2038985"/>
                  </a:lnTo>
                  <a:lnTo>
                    <a:pt x="681149" y="2024043"/>
                  </a:lnTo>
                  <a:lnTo>
                    <a:pt x="638972" y="2007304"/>
                  </a:lnTo>
                  <a:lnTo>
                    <a:pt x="597718" y="1988814"/>
                  </a:lnTo>
                  <a:lnTo>
                    <a:pt x="557431" y="1968621"/>
                  </a:lnTo>
                  <a:lnTo>
                    <a:pt x="518160" y="1946768"/>
                  </a:lnTo>
                  <a:lnTo>
                    <a:pt x="479948" y="1923304"/>
                  </a:lnTo>
                  <a:lnTo>
                    <a:pt x="442844" y="1898274"/>
                  </a:lnTo>
                  <a:lnTo>
                    <a:pt x="406893" y="1871723"/>
                  </a:lnTo>
                  <a:lnTo>
                    <a:pt x="372141" y="1843699"/>
                  </a:lnTo>
                  <a:lnTo>
                    <a:pt x="338634" y="1814247"/>
                  </a:lnTo>
                  <a:lnTo>
                    <a:pt x="306419" y="1783413"/>
                  </a:lnTo>
                  <a:lnTo>
                    <a:pt x="275541" y="1751244"/>
                  </a:lnTo>
                  <a:lnTo>
                    <a:pt x="246047" y="1717785"/>
                  </a:lnTo>
                  <a:lnTo>
                    <a:pt x="217983" y="1683083"/>
                  </a:lnTo>
                  <a:lnTo>
                    <a:pt x="191395" y="1647183"/>
                  </a:lnTo>
                  <a:lnTo>
                    <a:pt x="166329" y="1610133"/>
                  </a:lnTo>
                  <a:lnTo>
                    <a:pt x="142832" y="1571977"/>
                  </a:lnTo>
                  <a:lnTo>
                    <a:pt x="120949" y="1532763"/>
                  </a:lnTo>
                  <a:lnTo>
                    <a:pt x="100727" y="1492536"/>
                  </a:lnTo>
                  <a:lnTo>
                    <a:pt x="82212" y="1451342"/>
                  </a:lnTo>
                  <a:lnTo>
                    <a:pt x="65450" y="1409227"/>
                  </a:lnTo>
                  <a:lnTo>
                    <a:pt x="50487" y="1366238"/>
                  </a:lnTo>
                  <a:lnTo>
                    <a:pt x="37369" y="1322421"/>
                  </a:lnTo>
                  <a:lnTo>
                    <a:pt x="26143" y="1277821"/>
                  </a:lnTo>
                  <a:lnTo>
                    <a:pt x="16854" y="1232485"/>
                  </a:lnTo>
                  <a:lnTo>
                    <a:pt x="9550" y="1186459"/>
                  </a:lnTo>
                  <a:lnTo>
                    <a:pt x="4275" y="1139789"/>
                  </a:lnTo>
                  <a:lnTo>
                    <a:pt x="1076" y="1092521"/>
                  </a:lnTo>
                  <a:lnTo>
                    <a:pt x="0" y="1044701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846319" y="2039111"/>
              <a:ext cx="489584" cy="542290"/>
            </a:xfrm>
            <a:custGeom>
              <a:avLst/>
              <a:gdLst/>
              <a:ahLst/>
              <a:cxnLst/>
              <a:rect l="l" t="t" r="r" b="b"/>
              <a:pathLst>
                <a:path w="489585" h="542289">
                  <a:moveTo>
                    <a:pt x="0" y="0"/>
                  </a:moveTo>
                  <a:lnTo>
                    <a:pt x="489203" y="542163"/>
                  </a:lnTo>
                </a:path>
              </a:pathLst>
            </a:custGeom>
            <a:ln w="6350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67327" y="60959"/>
              <a:ext cx="4448810" cy="524510"/>
            </a:xfrm>
            <a:custGeom>
              <a:avLst/>
              <a:gdLst/>
              <a:ahLst/>
              <a:cxnLst/>
              <a:rect l="l" t="t" r="r" b="b"/>
              <a:pathLst>
                <a:path w="4448809" h="524510">
                  <a:moveTo>
                    <a:pt x="4448556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4448556" y="524256"/>
                  </a:lnTo>
                  <a:lnTo>
                    <a:pt x="44485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67327" y="60959"/>
              <a:ext cx="4448810" cy="524510"/>
            </a:xfrm>
            <a:custGeom>
              <a:avLst/>
              <a:gdLst/>
              <a:ahLst/>
              <a:cxnLst/>
              <a:rect l="l" t="t" r="r" b="b"/>
              <a:pathLst>
                <a:path w="4448809" h="524510">
                  <a:moveTo>
                    <a:pt x="0" y="524256"/>
                  </a:moveTo>
                  <a:lnTo>
                    <a:pt x="4448556" y="524256"/>
                  </a:lnTo>
                  <a:lnTo>
                    <a:pt x="4448556" y="0"/>
                  </a:lnTo>
                  <a:lnTo>
                    <a:pt x="0" y="0"/>
                  </a:lnTo>
                  <a:lnTo>
                    <a:pt x="0" y="524256"/>
                  </a:lnTo>
                  <a:close/>
                </a:path>
              </a:pathLst>
            </a:custGeom>
            <a:ln w="12699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2147" y="22859"/>
              <a:ext cx="3656838" cy="787146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9964" rIns="0" bIns="0" rtlCol="0">
            <a:spAutoFit/>
          </a:bodyPr>
          <a:lstStyle/>
          <a:p>
            <a:pPr marL="1966595">
              <a:lnSpc>
                <a:spcPct val="100000"/>
              </a:lnSpc>
              <a:spcBef>
                <a:spcPts val="95"/>
              </a:spcBef>
            </a:pPr>
            <a:r>
              <a:rPr dirty="0"/>
              <a:t>PRODUCT</a:t>
            </a:r>
            <a:r>
              <a:rPr spc="-55" dirty="0"/>
              <a:t> </a:t>
            </a:r>
            <a:r>
              <a:rPr spc="-10" dirty="0"/>
              <a:t>OFFERINGS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218503" y="1883854"/>
            <a:ext cx="11569700" cy="4872355"/>
            <a:chOff x="218503" y="1883854"/>
            <a:chExt cx="11569700" cy="4872355"/>
          </a:xfrm>
        </p:grpSpPr>
        <p:sp>
          <p:nvSpPr>
            <p:cNvPr id="23" name="object 23"/>
            <p:cNvSpPr/>
            <p:nvPr/>
          </p:nvSpPr>
          <p:spPr>
            <a:xfrm>
              <a:off x="261365" y="2757678"/>
              <a:ext cx="11512550" cy="3983990"/>
            </a:xfrm>
            <a:custGeom>
              <a:avLst/>
              <a:gdLst/>
              <a:ahLst/>
              <a:cxnLst/>
              <a:rect l="l" t="t" r="r" b="b"/>
              <a:pathLst>
                <a:path w="11512550" h="3983990">
                  <a:moveTo>
                    <a:pt x="0" y="2662047"/>
                  </a:moveTo>
                  <a:lnTo>
                    <a:pt x="0" y="3983734"/>
                  </a:lnTo>
                  <a:lnTo>
                    <a:pt x="11512295" y="3983734"/>
                  </a:lnTo>
                  <a:lnTo>
                    <a:pt x="11512295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18503" y="4474972"/>
              <a:ext cx="85725" cy="995680"/>
            </a:xfrm>
            <a:custGeom>
              <a:avLst/>
              <a:gdLst/>
              <a:ahLst/>
              <a:cxnLst/>
              <a:rect l="l" t="t" r="r" b="b"/>
              <a:pathLst>
                <a:path w="85725" h="995679">
                  <a:moveTo>
                    <a:pt x="28575" y="82842"/>
                  </a:moveTo>
                  <a:lnTo>
                    <a:pt x="28575" y="995425"/>
                  </a:lnTo>
                  <a:lnTo>
                    <a:pt x="57150" y="995425"/>
                  </a:lnTo>
                  <a:lnTo>
                    <a:pt x="57150" y="85725"/>
                  </a:lnTo>
                  <a:lnTo>
                    <a:pt x="42862" y="85725"/>
                  </a:lnTo>
                  <a:lnTo>
                    <a:pt x="28575" y="82842"/>
                  </a:lnTo>
                  <a:close/>
                </a:path>
                <a:path w="85725" h="995679">
                  <a:moveTo>
                    <a:pt x="57150" y="42925"/>
                  </a:moveTo>
                  <a:lnTo>
                    <a:pt x="28575" y="42925"/>
                  </a:lnTo>
                  <a:lnTo>
                    <a:pt x="28575" y="82842"/>
                  </a:lnTo>
                  <a:lnTo>
                    <a:pt x="42862" y="85725"/>
                  </a:lnTo>
                  <a:lnTo>
                    <a:pt x="57150" y="82842"/>
                  </a:lnTo>
                  <a:lnTo>
                    <a:pt x="57150" y="42925"/>
                  </a:lnTo>
                  <a:close/>
                </a:path>
                <a:path w="85725" h="995679">
                  <a:moveTo>
                    <a:pt x="57150" y="82842"/>
                  </a:moveTo>
                  <a:lnTo>
                    <a:pt x="42862" y="85725"/>
                  </a:lnTo>
                  <a:lnTo>
                    <a:pt x="57150" y="85725"/>
                  </a:lnTo>
                  <a:lnTo>
                    <a:pt x="57150" y="82842"/>
                  </a:lnTo>
                  <a:close/>
                </a:path>
                <a:path w="85725" h="995679">
                  <a:moveTo>
                    <a:pt x="42862" y="0"/>
                  </a:moveTo>
                  <a:lnTo>
                    <a:pt x="26178" y="3385"/>
                  </a:lnTo>
                  <a:lnTo>
                    <a:pt x="12553" y="12604"/>
                  </a:lnTo>
                  <a:lnTo>
                    <a:pt x="3368" y="26253"/>
                  </a:lnTo>
                  <a:lnTo>
                    <a:pt x="0" y="42925"/>
                  </a:lnTo>
                  <a:lnTo>
                    <a:pt x="3368" y="59578"/>
                  </a:lnTo>
                  <a:lnTo>
                    <a:pt x="12553" y="73183"/>
                  </a:lnTo>
                  <a:lnTo>
                    <a:pt x="26178" y="82359"/>
                  </a:lnTo>
                  <a:lnTo>
                    <a:pt x="28575" y="82842"/>
                  </a:lnTo>
                  <a:lnTo>
                    <a:pt x="28575" y="42925"/>
                  </a:lnTo>
                  <a:lnTo>
                    <a:pt x="85725" y="42925"/>
                  </a:lnTo>
                  <a:lnTo>
                    <a:pt x="82356" y="26253"/>
                  </a:lnTo>
                  <a:lnTo>
                    <a:pt x="73171" y="12604"/>
                  </a:lnTo>
                  <a:lnTo>
                    <a:pt x="59546" y="3385"/>
                  </a:lnTo>
                  <a:lnTo>
                    <a:pt x="42862" y="0"/>
                  </a:lnTo>
                  <a:close/>
                </a:path>
                <a:path w="85725" h="995679">
                  <a:moveTo>
                    <a:pt x="85725" y="42925"/>
                  </a:moveTo>
                  <a:lnTo>
                    <a:pt x="57150" y="42925"/>
                  </a:lnTo>
                  <a:lnTo>
                    <a:pt x="57150" y="82842"/>
                  </a:lnTo>
                  <a:lnTo>
                    <a:pt x="59546" y="82359"/>
                  </a:lnTo>
                  <a:lnTo>
                    <a:pt x="73171" y="73183"/>
                  </a:lnTo>
                  <a:lnTo>
                    <a:pt x="82356" y="59578"/>
                  </a:lnTo>
                  <a:lnTo>
                    <a:pt x="85725" y="4292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773661" y="1898142"/>
              <a:ext cx="0" cy="868680"/>
            </a:xfrm>
            <a:custGeom>
              <a:avLst/>
              <a:gdLst/>
              <a:ahLst/>
              <a:cxnLst/>
              <a:rect l="l" t="t" r="r" b="b"/>
              <a:pathLst>
                <a:path h="868680">
                  <a:moveTo>
                    <a:pt x="0" y="868553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094211" y="602234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55364" y="5640323"/>
            <a:ext cx="1329689" cy="564641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2903347" y="5694070"/>
            <a:ext cx="2317750" cy="822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064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3A3838"/>
                </a:solidFill>
                <a:latin typeface="Calibri"/>
                <a:cs typeface="Calibri"/>
              </a:rPr>
              <a:t>Skill</a:t>
            </a:r>
            <a:r>
              <a:rPr sz="2000" b="1" spc="-15" dirty="0">
                <a:solidFill>
                  <a:srgbClr val="3A3838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3A3838"/>
                </a:solidFill>
                <a:latin typeface="Calibri"/>
                <a:cs typeface="Calibri"/>
              </a:rPr>
              <a:t>Loan</a:t>
            </a: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0"/>
              </a:spcBef>
            </a:pPr>
            <a:r>
              <a:rPr sz="1600" dirty="0">
                <a:latin typeface="Calibri"/>
                <a:cs typeface="Calibri"/>
              </a:rPr>
              <a:t>Loan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Amount:</a:t>
            </a:r>
            <a:r>
              <a:rPr sz="1600" spc="3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10k</a:t>
            </a:r>
            <a:r>
              <a:rPr sz="1600" spc="3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-</a:t>
            </a:r>
            <a:r>
              <a:rPr sz="1600" spc="3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5</a:t>
            </a:r>
            <a:r>
              <a:rPr sz="1600" spc="-20" dirty="0">
                <a:latin typeface="Calibri"/>
                <a:cs typeface="Calibri"/>
              </a:rPr>
              <a:t> lakh</a:t>
            </a:r>
            <a:endParaRPr sz="16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600" spc="-25" dirty="0">
                <a:latin typeface="Calibri"/>
                <a:cs typeface="Calibri"/>
              </a:rPr>
              <a:t>Tenure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:</a:t>
            </a:r>
            <a:r>
              <a:rPr sz="1600" spc="3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4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Years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864060" y="30480"/>
            <a:ext cx="7223125" cy="6583680"/>
            <a:chOff x="4864060" y="30480"/>
            <a:chExt cx="7223125" cy="6583680"/>
          </a:xfrm>
        </p:grpSpPr>
        <p:sp>
          <p:nvSpPr>
            <p:cNvPr id="30" name="object 30"/>
            <p:cNvSpPr/>
            <p:nvPr/>
          </p:nvSpPr>
          <p:spPr>
            <a:xfrm>
              <a:off x="5858255" y="4600956"/>
              <a:ext cx="64135" cy="976630"/>
            </a:xfrm>
            <a:custGeom>
              <a:avLst/>
              <a:gdLst/>
              <a:ahLst/>
              <a:cxnLst/>
              <a:rect l="l" t="t" r="r" b="b"/>
              <a:pathLst>
                <a:path w="64135" h="976629">
                  <a:moveTo>
                    <a:pt x="63881" y="0"/>
                  </a:moveTo>
                  <a:lnTo>
                    <a:pt x="0" y="976249"/>
                  </a:lnTo>
                </a:path>
              </a:pathLst>
            </a:custGeom>
            <a:ln w="6350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33643" y="2988563"/>
              <a:ext cx="1024127" cy="98602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933695" y="2531490"/>
              <a:ext cx="2186305" cy="939165"/>
            </a:xfrm>
            <a:custGeom>
              <a:avLst/>
              <a:gdLst/>
              <a:ahLst/>
              <a:cxnLst/>
              <a:rect l="l" t="t" r="r" b="b"/>
              <a:pathLst>
                <a:path w="2186304" h="939164">
                  <a:moveTo>
                    <a:pt x="0" y="891159"/>
                  </a:moveTo>
                  <a:lnTo>
                    <a:pt x="1269" y="844990"/>
                  </a:lnTo>
                  <a:lnTo>
                    <a:pt x="4975" y="798909"/>
                  </a:lnTo>
                  <a:lnTo>
                    <a:pt x="11066" y="752998"/>
                  </a:lnTo>
                  <a:lnTo>
                    <a:pt x="19490" y="707342"/>
                  </a:lnTo>
                  <a:lnTo>
                    <a:pt x="30195" y="662025"/>
                  </a:lnTo>
                  <a:lnTo>
                    <a:pt x="43129" y="617131"/>
                  </a:lnTo>
                  <a:lnTo>
                    <a:pt x="58239" y="572743"/>
                  </a:lnTo>
                  <a:lnTo>
                    <a:pt x="75475" y="528947"/>
                  </a:lnTo>
                  <a:lnTo>
                    <a:pt x="94783" y="485825"/>
                  </a:lnTo>
                  <a:lnTo>
                    <a:pt x="116112" y="443462"/>
                  </a:lnTo>
                  <a:lnTo>
                    <a:pt x="139410" y="401941"/>
                  </a:lnTo>
                  <a:lnTo>
                    <a:pt x="164624" y="361348"/>
                  </a:lnTo>
                  <a:lnTo>
                    <a:pt x="191703" y="321765"/>
                  </a:lnTo>
                  <a:lnTo>
                    <a:pt x="220594" y="283276"/>
                  </a:lnTo>
                  <a:lnTo>
                    <a:pt x="251246" y="245967"/>
                  </a:lnTo>
                  <a:lnTo>
                    <a:pt x="283606" y="209920"/>
                  </a:lnTo>
                  <a:lnTo>
                    <a:pt x="317623" y="175219"/>
                  </a:lnTo>
                  <a:lnTo>
                    <a:pt x="353244" y="141949"/>
                  </a:lnTo>
                  <a:lnTo>
                    <a:pt x="390417" y="110194"/>
                  </a:lnTo>
                  <a:lnTo>
                    <a:pt x="429091" y="80038"/>
                  </a:lnTo>
                  <a:lnTo>
                    <a:pt x="469212" y="51564"/>
                  </a:lnTo>
                  <a:lnTo>
                    <a:pt x="510730" y="24856"/>
                  </a:lnTo>
                  <a:lnTo>
                    <a:pt x="553592" y="0"/>
                  </a:lnTo>
                </a:path>
                <a:path w="2186304" h="939164">
                  <a:moveTo>
                    <a:pt x="1668779" y="26162"/>
                  </a:moveTo>
                  <a:lnTo>
                    <a:pt x="1708692" y="49403"/>
                  </a:lnTo>
                  <a:lnTo>
                    <a:pt x="1747361" y="74740"/>
                  </a:lnTo>
                  <a:lnTo>
                    <a:pt x="1784736" y="102088"/>
                  </a:lnTo>
                  <a:lnTo>
                    <a:pt x="1820770" y="131361"/>
                  </a:lnTo>
                  <a:lnTo>
                    <a:pt x="1855414" y="162473"/>
                  </a:lnTo>
                  <a:lnTo>
                    <a:pt x="1888618" y="195337"/>
                  </a:lnTo>
                  <a:lnTo>
                    <a:pt x="1920336" y="229869"/>
                  </a:lnTo>
                  <a:lnTo>
                    <a:pt x="1950517" y="265982"/>
                  </a:lnTo>
                  <a:lnTo>
                    <a:pt x="1979113" y="303590"/>
                  </a:lnTo>
                  <a:lnTo>
                    <a:pt x="2006076" y="342608"/>
                  </a:lnTo>
                  <a:lnTo>
                    <a:pt x="2031356" y="382949"/>
                  </a:lnTo>
                  <a:lnTo>
                    <a:pt x="2054906" y="424529"/>
                  </a:lnTo>
                  <a:lnTo>
                    <a:pt x="2076676" y="467260"/>
                  </a:lnTo>
                  <a:lnTo>
                    <a:pt x="2096617" y="511057"/>
                  </a:lnTo>
                  <a:lnTo>
                    <a:pt x="2114682" y="555834"/>
                  </a:lnTo>
                  <a:lnTo>
                    <a:pt x="2130822" y="601506"/>
                  </a:lnTo>
                  <a:lnTo>
                    <a:pt x="2144987" y="647987"/>
                  </a:lnTo>
                  <a:lnTo>
                    <a:pt x="2157130" y="695189"/>
                  </a:lnTo>
                  <a:lnTo>
                    <a:pt x="2167201" y="743029"/>
                  </a:lnTo>
                  <a:lnTo>
                    <a:pt x="2175152" y="791419"/>
                  </a:lnTo>
                  <a:lnTo>
                    <a:pt x="2180934" y="840275"/>
                  </a:lnTo>
                  <a:lnTo>
                    <a:pt x="2184498" y="889510"/>
                  </a:lnTo>
                  <a:lnTo>
                    <a:pt x="2185797" y="939038"/>
                  </a:lnTo>
                </a:path>
              </a:pathLst>
            </a:custGeom>
            <a:ln w="123825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925972" y="2374407"/>
              <a:ext cx="2193290" cy="2065020"/>
            </a:xfrm>
            <a:custGeom>
              <a:avLst/>
              <a:gdLst/>
              <a:ahLst/>
              <a:cxnLst/>
              <a:rect l="l" t="t" r="r" b="b"/>
              <a:pathLst>
                <a:path w="2193290" h="2065020">
                  <a:moveTo>
                    <a:pt x="594208" y="135112"/>
                  </a:moveTo>
                  <a:lnTo>
                    <a:pt x="635257" y="111419"/>
                  </a:lnTo>
                  <a:lnTo>
                    <a:pt x="677591" y="90011"/>
                  </a:lnTo>
                  <a:lnTo>
                    <a:pt x="721099" y="70886"/>
                  </a:lnTo>
                  <a:lnTo>
                    <a:pt x="765670" y="54043"/>
                  </a:lnTo>
                  <a:lnTo>
                    <a:pt x="811194" y="39482"/>
                  </a:lnTo>
                  <a:lnTo>
                    <a:pt x="857559" y="27202"/>
                  </a:lnTo>
                  <a:lnTo>
                    <a:pt x="904654" y="17203"/>
                  </a:lnTo>
                  <a:lnTo>
                    <a:pt x="952367" y="9484"/>
                  </a:lnTo>
                  <a:lnTo>
                    <a:pt x="1000589" y="4044"/>
                  </a:lnTo>
                  <a:lnTo>
                    <a:pt x="1049208" y="883"/>
                  </a:lnTo>
                  <a:lnTo>
                    <a:pt x="1098113" y="0"/>
                  </a:lnTo>
                  <a:lnTo>
                    <a:pt x="1147192" y="1394"/>
                  </a:lnTo>
                  <a:lnTo>
                    <a:pt x="1196335" y="5064"/>
                  </a:lnTo>
                  <a:lnTo>
                    <a:pt x="1245431" y="11011"/>
                  </a:lnTo>
                  <a:lnTo>
                    <a:pt x="1294368" y="19233"/>
                  </a:lnTo>
                  <a:lnTo>
                    <a:pt x="1343036" y="29730"/>
                  </a:lnTo>
                  <a:lnTo>
                    <a:pt x="1391323" y="42501"/>
                  </a:lnTo>
                  <a:lnTo>
                    <a:pt x="1439118" y="57546"/>
                  </a:lnTo>
                  <a:lnTo>
                    <a:pt x="1486311" y="74863"/>
                  </a:lnTo>
                  <a:lnTo>
                    <a:pt x="1532790" y="94453"/>
                  </a:lnTo>
                  <a:lnTo>
                    <a:pt x="1578444" y="116314"/>
                  </a:lnTo>
                  <a:lnTo>
                    <a:pt x="1623162" y="140446"/>
                  </a:lnTo>
                </a:path>
                <a:path w="2193290" h="2065020">
                  <a:moveTo>
                    <a:pt x="2190598" y="1128760"/>
                  </a:moveTo>
                  <a:lnTo>
                    <a:pt x="2192669" y="1176724"/>
                  </a:lnTo>
                  <a:lnTo>
                    <a:pt x="2192124" y="1224677"/>
                  </a:lnTo>
                  <a:lnTo>
                    <a:pt x="2189014" y="1272525"/>
                  </a:lnTo>
                  <a:lnTo>
                    <a:pt x="2183392" y="1320177"/>
                  </a:lnTo>
                  <a:lnTo>
                    <a:pt x="2175309" y="1367538"/>
                  </a:lnTo>
                  <a:lnTo>
                    <a:pt x="2164817" y="1414518"/>
                  </a:lnTo>
                  <a:lnTo>
                    <a:pt x="2151968" y="1461022"/>
                  </a:lnTo>
                  <a:lnTo>
                    <a:pt x="2136813" y="1506960"/>
                  </a:lnTo>
                  <a:lnTo>
                    <a:pt x="2119404" y="1552238"/>
                  </a:lnTo>
                  <a:lnTo>
                    <a:pt x="2099793" y="1596763"/>
                  </a:lnTo>
                  <a:lnTo>
                    <a:pt x="2078032" y="1640443"/>
                  </a:lnTo>
                  <a:lnTo>
                    <a:pt x="2054172" y="1683186"/>
                  </a:lnTo>
                  <a:lnTo>
                    <a:pt x="2028265" y="1724898"/>
                  </a:lnTo>
                  <a:lnTo>
                    <a:pt x="2000362" y="1765488"/>
                  </a:lnTo>
                  <a:lnTo>
                    <a:pt x="1970517" y="1804863"/>
                  </a:lnTo>
                  <a:lnTo>
                    <a:pt x="1938779" y="1842930"/>
                  </a:lnTo>
                  <a:lnTo>
                    <a:pt x="1905202" y="1879596"/>
                  </a:lnTo>
                  <a:lnTo>
                    <a:pt x="1869836" y="1914770"/>
                  </a:lnTo>
                  <a:lnTo>
                    <a:pt x="1832734" y="1948358"/>
                  </a:lnTo>
                  <a:lnTo>
                    <a:pt x="1793947" y="1980268"/>
                  </a:lnTo>
                  <a:lnTo>
                    <a:pt x="1753526" y="2010407"/>
                  </a:lnTo>
                  <a:lnTo>
                    <a:pt x="1711525" y="2038683"/>
                  </a:lnTo>
                  <a:lnTo>
                    <a:pt x="1667993" y="2065004"/>
                  </a:lnTo>
                </a:path>
                <a:path w="2193290" h="2065020">
                  <a:moveTo>
                    <a:pt x="505435" y="2041001"/>
                  </a:moveTo>
                  <a:lnTo>
                    <a:pt x="465697" y="2017747"/>
                  </a:lnTo>
                  <a:lnTo>
                    <a:pt x="427251" y="1992369"/>
                  </a:lnTo>
                  <a:lnTo>
                    <a:pt x="390145" y="1964953"/>
                  </a:lnTo>
                  <a:lnTo>
                    <a:pt x="354425" y="1935589"/>
                  </a:lnTo>
                  <a:lnTo>
                    <a:pt x="320135" y="1904364"/>
                  </a:lnTo>
                  <a:lnTo>
                    <a:pt x="287323" y="1871366"/>
                  </a:lnTo>
                  <a:lnTo>
                    <a:pt x="256033" y="1836684"/>
                  </a:lnTo>
                  <a:lnTo>
                    <a:pt x="226313" y="1800406"/>
                  </a:lnTo>
                  <a:lnTo>
                    <a:pt x="198207" y="1762620"/>
                  </a:lnTo>
                  <a:lnTo>
                    <a:pt x="171762" y="1723414"/>
                  </a:lnTo>
                  <a:lnTo>
                    <a:pt x="147024" y="1682875"/>
                  </a:lnTo>
                  <a:lnTo>
                    <a:pt x="124039" y="1641093"/>
                  </a:lnTo>
                  <a:lnTo>
                    <a:pt x="102851" y="1598156"/>
                  </a:lnTo>
                  <a:lnTo>
                    <a:pt x="83509" y="1554151"/>
                  </a:lnTo>
                  <a:lnTo>
                    <a:pt x="66056" y="1509167"/>
                  </a:lnTo>
                  <a:lnTo>
                    <a:pt x="50540" y="1463292"/>
                  </a:lnTo>
                  <a:lnTo>
                    <a:pt x="37006" y="1416613"/>
                  </a:lnTo>
                  <a:lnTo>
                    <a:pt x="25500" y="1369220"/>
                  </a:lnTo>
                  <a:lnTo>
                    <a:pt x="16069" y="1321200"/>
                  </a:lnTo>
                  <a:lnTo>
                    <a:pt x="8757" y="1272642"/>
                  </a:lnTo>
                  <a:lnTo>
                    <a:pt x="3611" y="1223633"/>
                  </a:lnTo>
                  <a:lnTo>
                    <a:pt x="676" y="1174262"/>
                  </a:lnTo>
                  <a:lnTo>
                    <a:pt x="0" y="1124616"/>
                  </a:lnTo>
                  <a:lnTo>
                    <a:pt x="1626" y="1074785"/>
                  </a:lnTo>
                </a:path>
              </a:pathLst>
            </a:custGeom>
            <a:ln w="123825">
              <a:solidFill>
                <a:srgbClr val="F66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80430" y="4433062"/>
              <a:ext cx="1062990" cy="135255"/>
            </a:xfrm>
            <a:custGeom>
              <a:avLst/>
              <a:gdLst/>
              <a:ahLst/>
              <a:cxnLst/>
              <a:rect l="l" t="t" r="r" b="b"/>
              <a:pathLst>
                <a:path w="1062990" h="135254">
                  <a:moveTo>
                    <a:pt x="1062609" y="25907"/>
                  </a:moveTo>
                  <a:lnTo>
                    <a:pt x="1019944" y="45914"/>
                  </a:lnTo>
                  <a:lnTo>
                    <a:pt x="976081" y="63885"/>
                  </a:lnTo>
                  <a:lnTo>
                    <a:pt x="931117" y="79824"/>
                  </a:lnTo>
                  <a:lnTo>
                    <a:pt x="885153" y="93734"/>
                  </a:lnTo>
                  <a:lnTo>
                    <a:pt x="838287" y="105617"/>
                  </a:lnTo>
                  <a:lnTo>
                    <a:pt x="790620" y="115475"/>
                  </a:lnTo>
                  <a:lnTo>
                    <a:pt x="742250" y="123312"/>
                  </a:lnTo>
                  <a:lnTo>
                    <a:pt x="693277" y="129130"/>
                  </a:lnTo>
                  <a:lnTo>
                    <a:pt x="643801" y="132930"/>
                  </a:lnTo>
                  <a:lnTo>
                    <a:pt x="593920" y="134717"/>
                  </a:lnTo>
                  <a:lnTo>
                    <a:pt x="543734" y="134492"/>
                  </a:lnTo>
                  <a:lnTo>
                    <a:pt x="493343" y="132259"/>
                  </a:lnTo>
                  <a:lnTo>
                    <a:pt x="442846" y="128019"/>
                  </a:lnTo>
                  <a:lnTo>
                    <a:pt x="392342" y="121775"/>
                  </a:lnTo>
                  <a:lnTo>
                    <a:pt x="341931" y="113530"/>
                  </a:lnTo>
                  <a:lnTo>
                    <a:pt x="291712" y="103287"/>
                  </a:lnTo>
                  <a:lnTo>
                    <a:pt x="241784" y="91047"/>
                  </a:lnTo>
                  <a:lnTo>
                    <a:pt x="192248" y="76814"/>
                  </a:lnTo>
                  <a:lnTo>
                    <a:pt x="143202" y="60591"/>
                  </a:lnTo>
                  <a:lnTo>
                    <a:pt x="94745" y="42378"/>
                  </a:lnTo>
                  <a:lnTo>
                    <a:pt x="46978" y="22181"/>
                  </a:lnTo>
                  <a:lnTo>
                    <a:pt x="0" y="0"/>
                  </a:lnTo>
                </a:path>
              </a:pathLst>
            </a:custGeom>
            <a:ln w="123825">
              <a:solidFill>
                <a:srgbClr val="237A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43143" y="5585459"/>
              <a:ext cx="1036320" cy="10287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46335" y="30480"/>
              <a:ext cx="2540507" cy="58216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33715" y="1708403"/>
              <a:ext cx="1036320" cy="103632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28888" y="1729740"/>
              <a:ext cx="2818638" cy="564641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775954" y="1783461"/>
            <a:ext cx="2510155" cy="822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45" dirty="0">
                <a:solidFill>
                  <a:srgbClr val="3A3838"/>
                </a:solidFill>
                <a:latin typeface="Calibri"/>
                <a:cs typeface="Calibri"/>
              </a:rPr>
              <a:t>PRAYAAS</a:t>
            </a:r>
            <a:r>
              <a:rPr sz="2000" b="1" spc="-50" dirty="0">
                <a:solidFill>
                  <a:srgbClr val="3A3838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A3838"/>
                </a:solidFill>
                <a:latin typeface="Calibri"/>
                <a:cs typeface="Calibri"/>
              </a:rPr>
              <a:t>Business</a:t>
            </a:r>
            <a:r>
              <a:rPr sz="2000" b="1" spc="-70" dirty="0">
                <a:solidFill>
                  <a:srgbClr val="3A3838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3A3838"/>
                </a:solidFill>
                <a:latin typeface="Calibri"/>
                <a:cs typeface="Calibri"/>
              </a:rPr>
              <a:t>Loan</a:t>
            </a:r>
            <a:endParaRPr sz="2000">
              <a:latin typeface="Calibri"/>
              <a:cs typeface="Calibri"/>
            </a:endParaRPr>
          </a:p>
          <a:p>
            <a:pPr marL="12700" marR="50800">
              <a:lnSpc>
                <a:spcPct val="100000"/>
              </a:lnSpc>
              <a:spcBef>
                <a:spcPts val="25"/>
              </a:spcBef>
            </a:pPr>
            <a:r>
              <a:rPr sz="1600" dirty="0">
                <a:latin typeface="Calibri"/>
                <a:cs typeface="Calibri"/>
              </a:rPr>
              <a:t>Loan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Amount: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lakh</a:t>
            </a:r>
            <a:r>
              <a:rPr sz="1600" spc="3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-</a:t>
            </a:r>
            <a:r>
              <a:rPr sz="1600" spc="3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5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lakh </a:t>
            </a:r>
            <a:r>
              <a:rPr sz="1600" spc="-25" dirty="0">
                <a:latin typeface="Calibri"/>
                <a:cs typeface="Calibri"/>
              </a:rPr>
              <a:t>Tenure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:</a:t>
            </a:r>
            <a:r>
              <a:rPr sz="1600" spc="3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3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Years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4039996" y="2413889"/>
            <a:ext cx="7047865" cy="3281679"/>
            <a:chOff x="4039996" y="2413889"/>
            <a:chExt cx="7047865" cy="3281679"/>
          </a:xfrm>
        </p:grpSpPr>
        <p:sp>
          <p:nvSpPr>
            <p:cNvPr id="41" name="object 41"/>
            <p:cNvSpPr/>
            <p:nvPr/>
          </p:nvSpPr>
          <p:spPr>
            <a:xfrm>
              <a:off x="4043171" y="2417064"/>
              <a:ext cx="3827779" cy="2593975"/>
            </a:xfrm>
            <a:custGeom>
              <a:avLst/>
              <a:gdLst/>
              <a:ahLst/>
              <a:cxnLst/>
              <a:rect l="l" t="t" r="r" b="b"/>
              <a:pathLst>
                <a:path w="3827779" h="2593975">
                  <a:moveTo>
                    <a:pt x="0" y="1867789"/>
                  </a:moveTo>
                  <a:lnTo>
                    <a:pt x="897254" y="1399032"/>
                  </a:lnTo>
                </a:path>
                <a:path w="3827779" h="2593975">
                  <a:moveTo>
                    <a:pt x="2985516" y="570484"/>
                  </a:moveTo>
                  <a:lnTo>
                    <a:pt x="3659758" y="0"/>
                  </a:lnTo>
                </a:path>
                <a:path w="3827779" h="2593975">
                  <a:moveTo>
                    <a:pt x="2932176" y="1737360"/>
                  </a:moveTo>
                  <a:lnTo>
                    <a:pt x="3827779" y="2593721"/>
                  </a:lnTo>
                </a:path>
              </a:pathLst>
            </a:custGeom>
            <a:ln w="6350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42503" y="4550664"/>
              <a:ext cx="1144524" cy="11445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78823" y="4634484"/>
              <a:ext cx="750570" cy="56464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93351" y="4634484"/>
              <a:ext cx="1232153" cy="56464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244327" y="4634484"/>
              <a:ext cx="843533" cy="564642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9025255" y="4689094"/>
            <a:ext cx="2023110" cy="822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3A3838"/>
                </a:solidFill>
                <a:latin typeface="Calibri"/>
                <a:cs typeface="Calibri"/>
              </a:rPr>
              <a:t>PM</a:t>
            </a:r>
            <a:r>
              <a:rPr sz="2000" b="1" spc="-45" dirty="0">
                <a:solidFill>
                  <a:srgbClr val="3A3838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A3838"/>
                </a:solidFill>
                <a:latin typeface="Calibri"/>
                <a:cs typeface="Calibri"/>
              </a:rPr>
              <a:t>Svanidhi</a:t>
            </a:r>
            <a:r>
              <a:rPr sz="2000" b="1" spc="-55" dirty="0">
                <a:solidFill>
                  <a:srgbClr val="3A3838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3A3838"/>
                </a:solidFill>
                <a:latin typeface="Calibri"/>
                <a:cs typeface="Calibri"/>
              </a:rPr>
              <a:t>Loan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600" dirty="0">
                <a:latin typeface="Calibri"/>
                <a:cs typeface="Calibri"/>
              </a:rPr>
              <a:t>Loan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Amount: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10k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20k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25" dirty="0">
                <a:latin typeface="Calibri"/>
                <a:cs typeface="Calibri"/>
              </a:rPr>
              <a:t>Tenure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:</a:t>
            </a:r>
            <a:r>
              <a:rPr sz="1600" spc="3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Years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" y="65572"/>
              <a:ext cx="12137136" cy="6792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1988" y="5801867"/>
              <a:ext cx="1620011" cy="10561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962911" cy="12801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0991" y="62484"/>
              <a:ext cx="2700528" cy="61569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46298" y="2585466"/>
            <a:ext cx="59023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00000"/>
                </a:solidFill>
              </a:rPr>
              <a:t>Field</a:t>
            </a:r>
            <a:r>
              <a:rPr sz="4400" spc="-120" dirty="0">
                <a:solidFill>
                  <a:srgbClr val="000000"/>
                </a:solidFill>
              </a:rPr>
              <a:t> </a:t>
            </a:r>
            <a:r>
              <a:rPr sz="4400" dirty="0">
                <a:solidFill>
                  <a:srgbClr val="000000"/>
                </a:solidFill>
              </a:rPr>
              <a:t>Operational</a:t>
            </a:r>
            <a:r>
              <a:rPr sz="4400" spc="-114" dirty="0">
                <a:solidFill>
                  <a:srgbClr val="000000"/>
                </a:solidFill>
              </a:rPr>
              <a:t> </a:t>
            </a:r>
            <a:r>
              <a:rPr sz="4400" spc="-10" dirty="0">
                <a:solidFill>
                  <a:srgbClr val="000000"/>
                </a:solidFill>
              </a:rPr>
              <a:t>Process</a:t>
            </a:r>
            <a:endParaRPr sz="4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79"/>
            <a:ext cx="4868545" cy="911860"/>
            <a:chOff x="0" y="12179"/>
            <a:chExt cx="4868545" cy="911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15"/>
              <a:ext cx="1408175" cy="9098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384" y="12179"/>
              <a:ext cx="4082034" cy="74448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4407" y="179323"/>
            <a:ext cx="166814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/>
              <a:t>Area</a:t>
            </a:r>
            <a:r>
              <a:rPr sz="1850" spc="45" dirty="0"/>
              <a:t> </a:t>
            </a:r>
            <a:r>
              <a:rPr sz="1850" dirty="0"/>
              <a:t>Selection-</a:t>
            </a:r>
            <a:r>
              <a:rPr sz="1850" spc="-60" dirty="0"/>
              <a:t>A</a:t>
            </a:r>
            <a:endParaRPr sz="185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0871" y="0"/>
            <a:ext cx="6613398" cy="68503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905502" y="149479"/>
            <a:ext cx="53073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Nirmala UI Semilight"/>
                <a:cs typeface="Nirmala UI Semilight"/>
              </a:rPr>
              <a:t>Head</a:t>
            </a:r>
            <a:r>
              <a:rPr sz="1500" spc="-6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Office:</a:t>
            </a:r>
            <a:r>
              <a:rPr sz="1500" spc="-65" dirty="0">
                <a:latin typeface="Nirmala UI Semilight"/>
                <a:cs typeface="Nirmala UI Semilight"/>
              </a:rPr>
              <a:t> </a:t>
            </a:r>
            <a:r>
              <a:rPr sz="1500" spc="-20" dirty="0">
                <a:latin typeface="Nirmala UI Semilight"/>
                <a:cs typeface="Nirmala UI Semilight"/>
              </a:rPr>
              <a:t>Operation</a:t>
            </a:r>
            <a:r>
              <a:rPr sz="1500" spc="-70" dirty="0">
                <a:latin typeface="Nirmala UI Semilight"/>
                <a:cs typeface="Nirmala UI Semilight"/>
              </a:rPr>
              <a:t> </a:t>
            </a:r>
            <a:r>
              <a:rPr sz="1500" spc="-25" dirty="0">
                <a:latin typeface="Nirmala UI Semilight"/>
                <a:cs typeface="Nirmala UI Semilight"/>
              </a:rPr>
              <a:t>Committee</a:t>
            </a:r>
            <a:r>
              <a:rPr sz="1500" spc="-7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I</a:t>
            </a:r>
            <a:r>
              <a:rPr sz="1500" spc="-3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ZBH</a:t>
            </a:r>
            <a:r>
              <a:rPr sz="1500" spc="-5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–</a:t>
            </a:r>
            <a:r>
              <a:rPr sz="1500" spc="-4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To</a:t>
            </a:r>
            <a:r>
              <a:rPr sz="1500" spc="-4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open</a:t>
            </a:r>
            <a:r>
              <a:rPr sz="1500" spc="-7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a</a:t>
            </a:r>
            <a:r>
              <a:rPr sz="1500" spc="-3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new</a:t>
            </a:r>
            <a:r>
              <a:rPr sz="1500" spc="-8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Branch</a:t>
            </a:r>
            <a:endParaRPr sz="1500">
              <a:latin typeface="Nirmala UI Semilight"/>
              <a:cs typeface="Nirmala UI Semi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859" y="483095"/>
            <a:ext cx="4082034" cy="74296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10536" y="648715"/>
            <a:ext cx="163258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386840" algn="l"/>
              </a:tabLst>
            </a:pPr>
            <a:r>
              <a:rPr sz="1850" spc="-10" dirty="0">
                <a:solidFill>
                  <a:srgbClr val="FFFFFF"/>
                </a:solidFill>
                <a:latin typeface="Calibri Light"/>
                <a:cs typeface="Calibri Light"/>
              </a:rPr>
              <a:t>Village</a:t>
            </a:r>
            <a:r>
              <a:rPr sz="185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 Light"/>
                <a:cs typeface="Calibri Light"/>
              </a:rPr>
              <a:t>Survey</a:t>
            </a:r>
            <a:r>
              <a:rPr sz="1700" dirty="0">
                <a:solidFill>
                  <a:srgbClr val="FFFFFF"/>
                </a:solidFill>
                <a:latin typeface="Calibri Light"/>
                <a:cs typeface="Calibri Light"/>
              </a:rPr>
              <a:t>	-</a:t>
            </a:r>
            <a:r>
              <a:rPr sz="1700" spc="-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35067" y="495287"/>
            <a:ext cx="6569202" cy="69419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961509" y="684447"/>
            <a:ext cx="2171700" cy="254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To</a:t>
            </a:r>
            <a:r>
              <a:rPr sz="1500" spc="-4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select</a:t>
            </a:r>
            <a:r>
              <a:rPr sz="1500" spc="-7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a</a:t>
            </a:r>
            <a:r>
              <a:rPr sz="1500" spc="-3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village</a:t>
            </a:r>
            <a:r>
              <a:rPr sz="1500" spc="-7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|</a:t>
            </a:r>
            <a:r>
              <a:rPr sz="1500" spc="-4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by</a:t>
            </a:r>
            <a:r>
              <a:rPr sz="1500" spc="-3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Nirmala UI Semilight"/>
                <a:cs typeface="Nirmala UI Semilight"/>
              </a:rPr>
              <a:t>EDO</a:t>
            </a:r>
            <a:endParaRPr sz="1500">
              <a:latin typeface="Nirmala UI Semilight"/>
              <a:cs typeface="Nirmala UI Semiligh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5527" y="1019543"/>
            <a:ext cx="4082034" cy="70333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883410" y="1187653"/>
            <a:ext cx="1909445" cy="283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00" spc="-30" dirty="0">
                <a:solidFill>
                  <a:srgbClr val="FFFFFF"/>
                </a:solidFill>
                <a:latin typeface="Calibri Light"/>
                <a:cs typeface="Calibri Light"/>
              </a:rPr>
              <a:t>Projection</a:t>
            </a:r>
            <a:r>
              <a:rPr sz="170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Calibri Light"/>
                <a:cs typeface="Calibri Light"/>
              </a:rPr>
              <a:t>Meeting</a:t>
            </a:r>
            <a:r>
              <a:rPr sz="170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 Light"/>
                <a:cs typeface="Calibri Light"/>
              </a:rPr>
              <a:t>- </a:t>
            </a:r>
            <a:r>
              <a:rPr sz="1700" spc="-50" dirty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6383" y="1536179"/>
            <a:ext cx="4082034" cy="68047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943226" y="1682242"/>
            <a:ext cx="1771650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spc="-25" dirty="0">
                <a:solidFill>
                  <a:srgbClr val="FFFFFF"/>
                </a:solidFill>
                <a:latin typeface="Calibri Light"/>
                <a:cs typeface="Calibri Light"/>
              </a:rPr>
              <a:t>Group</a:t>
            </a:r>
            <a:r>
              <a:rPr sz="170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700" spc="-30" dirty="0">
                <a:solidFill>
                  <a:srgbClr val="FFFFFF"/>
                </a:solidFill>
                <a:latin typeface="Calibri Light"/>
                <a:cs typeface="Calibri Light"/>
              </a:rPr>
              <a:t>Formation</a:t>
            </a:r>
            <a:r>
              <a:rPr sz="170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 Light"/>
                <a:cs typeface="Calibri Light"/>
              </a:rPr>
              <a:t>- </a:t>
            </a:r>
            <a:r>
              <a:rPr sz="1700" spc="-50" dirty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5527" y="2008619"/>
            <a:ext cx="4082034" cy="71248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406397" y="2194941"/>
            <a:ext cx="2864485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spc="-25" dirty="0">
                <a:solidFill>
                  <a:srgbClr val="FFFFFF"/>
                </a:solidFill>
                <a:latin typeface="Nirmala UI Semilight"/>
                <a:cs typeface="Nirmala UI Semilight"/>
              </a:rPr>
              <a:t>Compulsory</a:t>
            </a:r>
            <a:r>
              <a:rPr sz="1700" spc="-6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Nirmala UI Semilight"/>
                <a:cs typeface="Nirmala UI Semilight"/>
              </a:rPr>
              <a:t>Group</a:t>
            </a:r>
            <a:r>
              <a:rPr sz="1700" spc="-5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Nirmala UI Semilight"/>
                <a:cs typeface="Nirmala UI Semilight"/>
              </a:rPr>
              <a:t>Training</a:t>
            </a:r>
            <a:r>
              <a:rPr sz="1700" spc="-6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dirty="0">
                <a:solidFill>
                  <a:srgbClr val="FFFFFF"/>
                </a:solidFill>
                <a:latin typeface="Nirmala UI Semilight"/>
                <a:cs typeface="Nirmala UI Semilight"/>
              </a:rPr>
              <a:t>-</a:t>
            </a:r>
            <a:r>
              <a:rPr sz="1700" spc="-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Nirmala UI Semilight"/>
                <a:cs typeface="Nirmala UI Semilight"/>
              </a:rPr>
              <a:t>C</a:t>
            </a:r>
            <a:endParaRPr sz="1700">
              <a:latin typeface="Nirmala UI Semilight"/>
              <a:cs typeface="Nirmala UI Semiligh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74191" y="2535923"/>
            <a:ext cx="4082415" cy="1232535"/>
            <a:chOff x="774191" y="2535923"/>
            <a:chExt cx="4082415" cy="1232535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4191" y="2535923"/>
              <a:ext cx="4082034" cy="7155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4191" y="3052559"/>
              <a:ext cx="4082034" cy="71553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842642" y="2725038"/>
            <a:ext cx="1948814" cy="8007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spc="-25" dirty="0">
                <a:solidFill>
                  <a:srgbClr val="FFFFFF"/>
                </a:solidFill>
                <a:latin typeface="Nirmala UI Semilight"/>
                <a:cs typeface="Nirmala UI Semilight"/>
              </a:rPr>
              <a:t>Qualification</a:t>
            </a:r>
            <a:r>
              <a:rPr sz="1700" spc="-6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dirty="0">
                <a:solidFill>
                  <a:srgbClr val="FFFFFF"/>
                </a:solidFill>
                <a:latin typeface="Nirmala UI Semilight"/>
                <a:cs typeface="Nirmala UI Semilight"/>
              </a:rPr>
              <a:t>Test</a:t>
            </a:r>
            <a:r>
              <a:rPr sz="1700" spc="-4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dirty="0">
                <a:solidFill>
                  <a:srgbClr val="FFFFFF"/>
                </a:solidFill>
                <a:latin typeface="Nirmala UI Semilight"/>
                <a:cs typeface="Nirmala UI Semilight"/>
              </a:rPr>
              <a:t>-</a:t>
            </a:r>
            <a:r>
              <a:rPr sz="1700" spc="-2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Nirmala UI Semilight"/>
                <a:cs typeface="Nirmala UI Semilight"/>
              </a:rPr>
              <a:t>Q</a:t>
            </a:r>
            <a:endParaRPr sz="1700">
              <a:latin typeface="Nirmala UI Semilight"/>
              <a:cs typeface="Nirmala UI Semilight"/>
            </a:endParaRPr>
          </a:p>
          <a:p>
            <a:pPr marL="88900">
              <a:lnSpc>
                <a:spcPct val="100000"/>
              </a:lnSpc>
              <a:spcBef>
                <a:spcPts val="2030"/>
              </a:spcBef>
            </a:pPr>
            <a:r>
              <a:rPr sz="17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Credit</a:t>
            </a:r>
            <a:r>
              <a:rPr sz="1700" spc="-6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Nirmala UI Semilight"/>
                <a:cs typeface="Nirmala UI Semilight"/>
              </a:rPr>
              <a:t>Appraisal</a:t>
            </a:r>
            <a:r>
              <a:rPr sz="1700" spc="-6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dirty="0">
                <a:solidFill>
                  <a:srgbClr val="FFFFFF"/>
                </a:solidFill>
                <a:latin typeface="Nirmala UI Semilight"/>
                <a:cs typeface="Nirmala UI Semilight"/>
              </a:rPr>
              <a:t>-</a:t>
            </a:r>
            <a:r>
              <a:rPr sz="1700" spc="-3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Nirmala UI Semilight"/>
                <a:cs typeface="Nirmala UI Semilight"/>
              </a:rPr>
              <a:t>C</a:t>
            </a:r>
            <a:endParaRPr sz="1700">
              <a:latin typeface="Nirmala UI Semilight"/>
              <a:cs typeface="Nirmala UI Semiligh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84859" y="3624059"/>
            <a:ext cx="4105275" cy="1240155"/>
            <a:chOff x="784859" y="3624059"/>
            <a:chExt cx="4105275" cy="1240155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7719" y="3624059"/>
              <a:ext cx="4082034" cy="71553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4859" y="4143743"/>
              <a:ext cx="4080510" cy="72010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950466" y="3813428"/>
            <a:ext cx="1753235" cy="7950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90"/>
              </a:spcBef>
            </a:pPr>
            <a:r>
              <a:rPr sz="17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Loan</a:t>
            </a:r>
            <a:r>
              <a:rPr sz="1700" spc="-8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Nirmala UI Semilight"/>
                <a:cs typeface="Nirmala UI Semilight"/>
              </a:rPr>
              <a:t>Sanction</a:t>
            </a:r>
            <a:r>
              <a:rPr sz="1700" spc="-7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dirty="0">
                <a:solidFill>
                  <a:srgbClr val="FFFFFF"/>
                </a:solidFill>
                <a:latin typeface="Nirmala UI Semilight"/>
                <a:cs typeface="Nirmala UI Semilight"/>
              </a:rPr>
              <a:t>-</a:t>
            </a:r>
            <a:r>
              <a:rPr sz="1700" spc="-4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Nirmala UI Semilight"/>
                <a:cs typeface="Nirmala UI Semilight"/>
              </a:rPr>
              <a:t>S</a:t>
            </a:r>
            <a:endParaRPr sz="1700">
              <a:latin typeface="Nirmala UI Semilight"/>
              <a:cs typeface="Nirmala UI Semilight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1850" dirty="0">
                <a:solidFill>
                  <a:srgbClr val="FFFFFF"/>
                </a:solidFill>
                <a:latin typeface="Nirmala UI Semilight"/>
                <a:cs typeface="Nirmala UI Semilight"/>
              </a:rPr>
              <a:t>Loan</a:t>
            </a:r>
            <a:r>
              <a:rPr sz="1850" spc="-8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850" dirty="0">
                <a:solidFill>
                  <a:srgbClr val="FFFFFF"/>
                </a:solidFill>
                <a:latin typeface="Nirmala UI Semilight"/>
                <a:cs typeface="Nirmala UI Semilight"/>
              </a:rPr>
              <a:t>Booking</a:t>
            </a:r>
            <a:r>
              <a:rPr sz="1850" spc="-6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850" dirty="0">
                <a:solidFill>
                  <a:srgbClr val="FFFFFF"/>
                </a:solidFill>
                <a:latin typeface="Nirmala UI Semilight"/>
                <a:cs typeface="Nirmala UI Semilight"/>
              </a:rPr>
              <a:t>-</a:t>
            </a:r>
            <a:r>
              <a:rPr sz="1850" spc="-4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850" spc="-50" dirty="0">
                <a:solidFill>
                  <a:srgbClr val="FFFFFF"/>
                </a:solidFill>
                <a:latin typeface="Nirmala UI Semilight"/>
                <a:cs typeface="Nirmala UI Semilight"/>
              </a:rPr>
              <a:t>B</a:t>
            </a:r>
            <a:endParaRPr sz="1850">
              <a:latin typeface="Nirmala UI Semilight"/>
              <a:cs typeface="Nirmala UI Semiligh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4191" y="4690871"/>
            <a:ext cx="4082034" cy="715517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758823" y="4880609"/>
            <a:ext cx="2115185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Loan</a:t>
            </a:r>
            <a:r>
              <a:rPr sz="1700" spc="-6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30" dirty="0">
                <a:solidFill>
                  <a:srgbClr val="FFFFFF"/>
                </a:solidFill>
                <a:latin typeface="Nirmala UI Semilight"/>
                <a:cs typeface="Nirmala UI Semilight"/>
              </a:rPr>
              <a:t>Disbursement</a:t>
            </a:r>
            <a:r>
              <a:rPr sz="1700" spc="-5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dirty="0">
                <a:solidFill>
                  <a:srgbClr val="FFFFFF"/>
                </a:solidFill>
                <a:latin typeface="Nirmala UI Semilight"/>
                <a:cs typeface="Nirmala UI Semilight"/>
              </a:rPr>
              <a:t>-</a:t>
            </a:r>
            <a:r>
              <a:rPr sz="1700" spc="-1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Nirmala UI Semilight"/>
                <a:cs typeface="Nirmala UI Semilight"/>
              </a:rPr>
              <a:t>D</a:t>
            </a:r>
            <a:endParaRPr sz="1700">
              <a:latin typeface="Nirmala UI Semilight"/>
              <a:cs typeface="Nirmala UI Semiligh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86383" y="5242559"/>
            <a:ext cx="4082415" cy="1124585"/>
            <a:chOff x="786383" y="5242559"/>
            <a:chExt cx="4082415" cy="1124585"/>
          </a:xfrm>
        </p:grpSpPr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6383" y="5242559"/>
              <a:ext cx="4082034" cy="70181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6383" y="5672327"/>
              <a:ext cx="4082034" cy="69419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774951" y="5418835"/>
            <a:ext cx="2106930" cy="702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0"/>
              </a:spcBef>
            </a:pPr>
            <a:r>
              <a:rPr sz="17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Loan</a:t>
            </a:r>
            <a:r>
              <a:rPr sz="1700" spc="-7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Nirmala UI Semilight"/>
                <a:cs typeface="Nirmala UI Semilight"/>
              </a:rPr>
              <a:t>Collection</a:t>
            </a:r>
            <a:r>
              <a:rPr sz="1700" spc="-8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dirty="0">
                <a:solidFill>
                  <a:srgbClr val="FFFFFF"/>
                </a:solidFill>
                <a:latin typeface="Nirmala UI Semilight"/>
                <a:cs typeface="Nirmala UI Semilight"/>
              </a:rPr>
              <a:t>-</a:t>
            </a:r>
            <a:r>
              <a:rPr sz="1700" spc="-2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Nirmala UI Semilight"/>
                <a:cs typeface="Nirmala UI Semilight"/>
              </a:rPr>
              <a:t>C</a:t>
            </a:r>
            <a:endParaRPr sz="1700">
              <a:latin typeface="Nirmala UI Semilight"/>
              <a:cs typeface="Nirmala UI Semilight"/>
            </a:endParaRPr>
          </a:p>
          <a:p>
            <a:pPr algn="ctr">
              <a:lnSpc>
                <a:spcPct val="100000"/>
              </a:lnSpc>
              <a:spcBef>
                <a:spcPts val="1495"/>
              </a:spcBef>
            </a:pP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Loan</a:t>
            </a:r>
            <a:r>
              <a:rPr sz="1500" spc="-4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Nirmala UI Semilight"/>
                <a:cs typeface="Nirmala UI Semilight"/>
              </a:rPr>
              <a:t>Utilization</a:t>
            </a:r>
            <a:r>
              <a:rPr sz="1500" spc="-5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Check</a:t>
            </a:r>
            <a:r>
              <a:rPr sz="1500" spc="-5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-</a:t>
            </a:r>
            <a:r>
              <a:rPr sz="1500" spc="-2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Nirmala UI Semilight"/>
                <a:cs typeface="Nirmala UI Semilight"/>
              </a:rPr>
              <a:t>U</a:t>
            </a:r>
            <a:endParaRPr sz="1500">
              <a:latin typeface="Nirmala UI Semilight"/>
              <a:cs typeface="Nirmala UI Semilight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67071" y="1069847"/>
            <a:ext cx="6537198" cy="637793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4993513" y="1206544"/>
            <a:ext cx="2098675" cy="254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To</a:t>
            </a:r>
            <a:r>
              <a:rPr sz="1500" spc="-5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source</a:t>
            </a:r>
            <a:r>
              <a:rPr sz="1500" spc="-8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clients</a:t>
            </a:r>
            <a:r>
              <a:rPr sz="1500" spc="-6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|</a:t>
            </a:r>
            <a:r>
              <a:rPr sz="1500" spc="-4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by</a:t>
            </a:r>
            <a:r>
              <a:rPr sz="1500" spc="-3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Nirmala UI Semilight"/>
                <a:cs typeface="Nirmala UI Semilight"/>
              </a:rPr>
              <a:t>EDO</a:t>
            </a:r>
            <a:endParaRPr sz="1500">
              <a:latin typeface="Nirmala UI Semilight"/>
              <a:cs typeface="Nirmala UI Semilight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721352" y="1552930"/>
            <a:ext cx="6547866" cy="631723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4947539" y="1690287"/>
            <a:ext cx="4407535" cy="254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For</a:t>
            </a:r>
            <a:r>
              <a:rPr sz="1500" spc="-6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Client</a:t>
            </a:r>
            <a:r>
              <a:rPr sz="1500" spc="-6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Nirmala UI Semilight"/>
                <a:cs typeface="Nirmala UI Semilight"/>
              </a:rPr>
              <a:t>Selection,</a:t>
            </a:r>
            <a:r>
              <a:rPr sz="1500" spc="-6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Data</a:t>
            </a:r>
            <a:r>
              <a:rPr sz="1500" spc="-7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Entry</a:t>
            </a:r>
            <a:r>
              <a:rPr sz="1500" spc="-75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&amp;</a:t>
            </a:r>
            <a:r>
              <a:rPr sz="1500" spc="-3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Nirmala UI Semilight"/>
                <a:cs typeface="Nirmala UI Semilight"/>
              </a:rPr>
              <a:t>House</a:t>
            </a:r>
            <a:r>
              <a:rPr sz="1500" spc="-7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Visit</a:t>
            </a:r>
            <a:r>
              <a:rPr sz="1500" spc="37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|</a:t>
            </a:r>
            <a:r>
              <a:rPr sz="1500" spc="-4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dirty="0">
                <a:solidFill>
                  <a:srgbClr val="FFFFFF"/>
                </a:solidFill>
                <a:latin typeface="Nirmala UI Semilight"/>
                <a:cs typeface="Nirmala UI Semilight"/>
              </a:rPr>
              <a:t>by</a:t>
            </a:r>
            <a:r>
              <a:rPr sz="1500" spc="-50" dirty="0">
                <a:solidFill>
                  <a:srgbClr val="FFFFFF"/>
                </a:solidFill>
                <a:latin typeface="Nirmala UI Semilight"/>
                <a:cs typeface="Nirmala UI Semi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Nirmala UI Semilight"/>
                <a:cs typeface="Nirmala UI Semilight"/>
              </a:rPr>
              <a:t>EDO</a:t>
            </a:r>
            <a:endParaRPr sz="1500">
              <a:latin typeface="Nirmala UI Semilight"/>
              <a:cs typeface="Nirmala UI Semilight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738115" y="2072639"/>
            <a:ext cx="6531102" cy="622553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4952746" y="2214117"/>
            <a:ext cx="31559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Nirmala UI Semilight"/>
                <a:cs typeface="Nirmala UI Semilight"/>
              </a:rPr>
              <a:t>Clients</a:t>
            </a:r>
            <a:r>
              <a:rPr sz="1500" spc="-5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Training</a:t>
            </a:r>
            <a:r>
              <a:rPr sz="1500" spc="-6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in</a:t>
            </a:r>
            <a:r>
              <a:rPr sz="1500" spc="-4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3</a:t>
            </a:r>
            <a:r>
              <a:rPr sz="1500" spc="-30" dirty="0">
                <a:latin typeface="Nirmala UI Semilight"/>
                <a:cs typeface="Nirmala UI Semilight"/>
              </a:rPr>
              <a:t> </a:t>
            </a:r>
            <a:r>
              <a:rPr sz="1500" spc="-20" dirty="0">
                <a:latin typeface="Nirmala UI Semilight"/>
                <a:cs typeface="Nirmala UI Semilight"/>
              </a:rPr>
              <a:t>Meetings</a:t>
            </a:r>
            <a:r>
              <a:rPr sz="1500" spc="-6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|</a:t>
            </a:r>
            <a:r>
              <a:rPr sz="1500" spc="-3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by</a:t>
            </a:r>
            <a:r>
              <a:rPr sz="1500" spc="-30" dirty="0">
                <a:latin typeface="Nirmala UI Semilight"/>
                <a:cs typeface="Nirmala UI Semilight"/>
              </a:rPr>
              <a:t> </a:t>
            </a:r>
            <a:r>
              <a:rPr sz="1500" spc="-25" dirty="0">
                <a:latin typeface="Nirmala UI Semilight"/>
                <a:cs typeface="Nirmala UI Semilight"/>
              </a:rPr>
              <a:t>EDO</a:t>
            </a:r>
            <a:endParaRPr sz="1500">
              <a:latin typeface="Nirmala UI Semilight"/>
              <a:cs typeface="Nirmala UI Semiligh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671059" y="2548115"/>
            <a:ext cx="6633209" cy="1148715"/>
            <a:chOff x="4671059" y="2548115"/>
            <a:chExt cx="6633209" cy="1148715"/>
          </a:xfrm>
        </p:grpSpPr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71059" y="2548115"/>
              <a:ext cx="6552438" cy="6210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71059" y="3002267"/>
              <a:ext cx="6633209" cy="694194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4884546" y="2687828"/>
            <a:ext cx="1595120" cy="71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Nirmala UI Semilight"/>
                <a:cs typeface="Nirmala UI Semilight"/>
              </a:rPr>
              <a:t>By</a:t>
            </a:r>
            <a:r>
              <a:rPr sz="1500" spc="-5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Branch</a:t>
            </a:r>
            <a:r>
              <a:rPr sz="1500" spc="-6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Manager</a:t>
            </a:r>
            <a:endParaRPr sz="1500">
              <a:latin typeface="Nirmala UI Semilight"/>
              <a:cs typeface="Nirmala UI Semilight"/>
            </a:endParaRPr>
          </a:p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1500" dirty="0">
                <a:latin typeface="Nirmala UI Semilight"/>
                <a:cs typeface="Nirmala UI Semilight"/>
              </a:rPr>
              <a:t>By</a:t>
            </a:r>
            <a:r>
              <a:rPr sz="1500" spc="-55" dirty="0">
                <a:latin typeface="Nirmala UI Semilight"/>
                <a:cs typeface="Nirmala UI Semilight"/>
              </a:rPr>
              <a:t> </a:t>
            </a:r>
            <a:r>
              <a:rPr sz="1500" spc="-25" dirty="0">
                <a:latin typeface="Nirmala UI Semilight"/>
                <a:cs typeface="Nirmala UI Semilight"/>
              </a:rPr>
              <a:t>RM</a:t>
            </a:r>
            <a:endParaRPr sz="1500">
              <a:latin typeface="Nirmala UI Semilight"/>
              <a:cs typeface="Nirmala UI Semilight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677155" y="3598164"/>
            <a:ext cx="6521958" cy="709422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4891785" y="3750309"/>
            <a:ext cx="22529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Nirmala UI Semilight"/>
                <a:cs typeface="Nirmala UI Semilight"/>
              </a:rPr>
              <a:t>By</a:t>
            </a:r>
            <a:r>
              <a:rPr sz="1500" spc="-5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Head</a:t>
            </a:r>
            <a:r>
              <a:rPr sz="1500" spc="-6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Office</a:t>
            </a:r>
            <a:r>
              <a:rPr sz="1500" spc="-7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Credit</a:t>
            </a:r>
            <a:r>
              <a:rPr sz="1500" spc="-65" dirty="0">
                <a:latin typeface="Nirmala UI Semilight"/>
                <a:cs typeface="Nirmala UI Semilight"/>
              </a:rPr>
              <a:t> </a:t>
            </a:r>
            <a:r>
              <a:rPr sz="1500" spc="-20" dirty="0">
                <a:latin typeface="Nirmala UI Semilight"/>
                <a:cs typeface="Nirmala UI Semilight"/>
              </a:rPr>
              <a:t>Team</a:t>
            </a:r>
            <a:endParaRPr sz="1500">
              <a:latin typeface="Nirmala UI Semilight"/>
              <a:cs typeface="Nirmala UI Semilight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704588" y="4091927"/>
            <a:ext cx="6441186" cy="694194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4919217" y="4280738"/>
            <a:ext cx="159512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Nirmala UI Semilight"/>
                <a:cs typeface="Nirmala UI Semilight"/>
              </a:rPr>
              <a:t>By</a:t>
            </a:r>
            <a:r>
              <a:rPr sz="1500" spc="-5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Branch</a:t>
            </a:r>
            <a:r>
              <a:rPr sz="1500" spc="-6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Manager</a:t>
            </a:r>
            <a:endParaRPr sz="1500">
              <a:latin typeface="Nirmala UI Semilight"/>
              <a:cs typeface="Nirmala UI Semiligh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754879" y="4661903"/>
            <a:ext cx="6391275" cy="1106170"/>
            <a:chOff x="4754879" y="4661903"/>
            <a:chExt cx="6391275" cy="1106170"/>
          </a:xfrm>
        </p:grpSpPr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54879" y="4661903"/>
              <a:ext cx="6390894" cy="62866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99075" y="5123688"/>
              <a:ext cx="6346698" cy="643902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4969509" y="4804917"/>
            <a:ext cx="2694305" cy="71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Nirmala UI Semilight"/>
                <a:cs typeface="Nirmala UI Semilight"/>
              </a:rPr>
              <a:t>Through</a:t>
            </a:r>
            <a:r>
              <a:rPr sz="1500" spc="-7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Head</a:t>
            </a:r>
            <a:r>
              <a:rPr sz="1500" spc="-6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Office</a:t>
            </a:r>
            <a:r>
              <a:rPr sz="1500" spc="-6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(Cashless)</a:t>
            </a:r>
            <a:endParaRPr sz="1500">
              <a:latin typeface="Nirmala UI Semilight"/>
              <a:cs typeface="Nirmala UI Semilight"/>
            </a:endParaRPr>
          </a:p>
          <a:p>
            <a:pPr marL="56515">
              <a:lnSpc>
                <a:spcPct val="100000"/>
              </a:lnSpc>
              <a:spcBef>
                <a:spcPts val="1810"/>
              </a:spcBef>
            </a:pPr>
            <a:r>
              <a:rPr sz="1500" b="1" dirty="0">
                <a:latin typeface="Calibri"/>
                <a:cs typeface="Calibri"/>
              </a:rPr>
              <a:t>For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collecting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loan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EMIs</a:t>
            </a:r>
            <a:r>
              <a:rPr sz="1500" b="1" spc="15" dirty="0">
                <a:latin typeface="Calibri"/>
                <a:cs typeface="Calibri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|</a:t>
            </a:r>
            <a:r>
              <a:rPr sz="1500" spc="-4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by</a:t>
            </a:r>
            <a:r>
              <a:rPr sz="1500" spc="-40" dirty="0">
                <a:latin typeface="Nirmala UI Semilight"/>
                <a:cs typeface="Nirmala UI Semilight"/>
              </a:rPr>
              <a:t> </a:t>
            </a:r>
            <a:r>
              <a:rPr sz="1500" spc="-25" dirty="0">
                <a:latin typeface="Nirmala UI Semilight"/>
                <a:cs typeface="Nirmala UI Semilight"/>
              </a:rPr>
              <a:t>EDO</a:t>
            </a:r>
            <a:endParaRPr sz="1500">
              <a:latin typeface="Nirmala UI Semilight"/>
              <a:cs typeface="Nirmala UI Semilight"/>
            </a:endParaRPr>
          </a:p>
        </p:txBody>
      </p:sp>
      <p:pic>
        <p:nvPicPr>
          <p:cNvPr id="50" name="object 5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738115" y="5644896"/>
            <a:ext cx="6406134" cy="707910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4967096" y="5818733"/>
            <a:ext cx="3592195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spc="-65" dirty="0">
                <a:latin typeface="Calibri"/>
                <a:cs typeface="Calibri"/>
              </a:rPr>
              <a:t>To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check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the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utilization</a:t>
            </a:r>
            <a:r>
              <a:rPr sz="1700" b="1" spc="-6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of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loan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dirty="0">
                <a:latin typeface="Nirmala UI Semilight"/>
                <a:cs typeface="Nirmala UI Semilight"/>
              </a:rPr>
              <a:t>|</a:t>
            </a:r>
            <a:r>
              <a:rPr sz="1700" spc="-40" dirty="0">
                <a:latin typeface="Nirmala UI Semilight"/>
                <a:cs typeface="Nirmala UI Semilight"/>
              </a:rPr>
              <a:t> </a:t>
            </a:r>
            <a:r>
              <a:rPr sz="1700" dirty="0">
                <a:latin typeface="Nirmala UI Semilight"/>
                <a:cs typeface="Nirmala UI Semilight"/>
              </a:rPr>
              <a:t>by</a:t>
            </a:r>
            <a:r>
              <a:rPr sz="1700" spc="-70" dirty="0">
                <a:latin typeface="Nirmala UI Semilight"/>
                <a:cs typeface="Nirmala UI Semilight"/>
              </a:rPr>
              <a:t> </a:t>
            </a:r>
            <a:r>
              <a:rPr sz="1700" spc="-25" dirty="0">
                <a:latin typeface="Nirmala UI Semilight"/>
                <a:cs typeface="Nirmala UI Semilight"/>
              </a:rPr>
              <a:t>EDO</a:t>
            </a:r>
            <a:endParaRPr sz="1700">
              <a:latin typeface="Nirmala UI Semilight"/>
              <a:cs typeface="Nirmala UI Semilight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1079480" y="96011"/>
            <a:ext cx="497205" cy="6646545"/>
          </a:xfrm>
          <a:custGeom>
            <a:avLst/>
            <a:gdLst/>
            <a:ahLst/>
            <a:cxnLst/>
            <a:rect l="l" t="t" r="r" b="b"/>
            <a:pathLst>
              <a:path w="497204" h="6646545">
                <a:moveTo>
                  <a:pt x="47244" y="0"/>
                </a:moveTo>
                <a:lnTo>
                  <a:pt x="92563" y="4472"/>
                </a:lnTo>
                <a:lnTo>
                  <a:pt x="134766" y="17297"/>
                </a:lnTo>
                <a:lnTo>
                  <a:pt x="172951" y="37591"/>
                </a:lnTo>
                <a:lnTo>
                  <a:pt x="206216" y="64468"/>
                </a:lnTo>
                <a:lnTo>
                  <a:pt x="233658" y="97042"/>
                </a:lnTo>
                <a:lnTo>
                  <a:pt x="254377" y="134427"/>
                </a:lnTo>
                <a:lnTo>
                  <a:pt x="267469" y="175738"/>
                </a:lnTo>
                <a:lnTo>
                  <a:pt x="272034" y="220091"/>
                </a:lnTo>
                <a:lnTo>
                  <a:pt x="272034" y="513715"/>
                </a:lnTo>
                <a:lnTo>
                  <a:pt x="276598" y="558067"/>
                </a:lnTo>
                <a:lnTo>
                  <a:pt x="289690" y="599378"/>
                </a:lnTo>
                <a:lnTo>
                  <a:pt x="310409" y="636763"/>
                </a:lnTo>
                <a:lnTo>
                  <a:pt x="337851" y="669337"/>
                </a:lnTo>
                <a:lnTo>
                  <a:pt x="371116" y="696214"/>
                </a:lnTo>
                <a:lnTo>
                  <a:pt x="409301" y="716508"/>
                </a:lnTo>
                <a:lnTo>
                  <a:pt x="451504" y="729333"/>
                </a:lnTo>
                <a:lnTo>
                  <a:pt x="496824" y="733806"/>
                </a:lnTo>
                <a:lnTo>
                  <a:pt x="451504" y="738278"/>
                </a:lnTo>
                <a:lnTo>
                  <a:pt x="409301" y="751103"/>
                </a:lnTo>
                <a:lnTo>
                  <a:pt x="371116" y="771397"/>
                </a:lnTo>
                <a:lnTo>
                  <a:pt x="337851" y="798274"/>
                </a:lnTo>
                <a:lnTo>
                  <a:pt x="310409" y="830848"/>
                </a:lnTo>
                <a:lnTo>
                  <a:pt x="289690" y="868233"/>
                </a:lnTo>
                <a:lnTo>
                  <a:pt x="276598" y="909544"/>
                </a:lnTo>
                <a:lnTo>
                  <a:pt x="272034" y="953897"/>
                </a:lnTo>
                <a:lnTo>
                  <a:pt x="272034" y="1247521"/>
                </a:lnTo>
                <a:lnTo>
                  <a:pt x="267469" y="1291873"/>
                </a:lnTo>
                <a:lnTo>
                  <a:pt x="254377" y="1333184"/>
                </a:lnTo>
                <a:lnTo>
                  <a:pt x="233658" y="1370569"/>
                </a:lnTo>
                <a:lnTo>
                  <a:pt x="206216" y="1403143"/>
                </a:lnTo>
                <a:lnTo>
                  <a:pt x="172951" y="1430020"/>
                </a:lnTo>
                <a:lnTo>
                  <a:pt x="134766" y="1450314"/>
                </a:lnTo>
                <a:lnTo>
                  <a:pt x="92563" y="1463139"/>
                </a:lnTo>
                <a:lnTo>
                  <a:pt x="47244" y="1467612"/>
                </a:lnTo>
              </a:path>
              <a:path w="497204" h="6646545">
                <a:moveTo>
                  <a:pt x="0" y="1612392"/>
                </a:moveTo>
                <a:lnTo>
                  <a:pt x="45319" y="1616864"/>
                </a:lnTo>
                <a:lnTo>
                  <a:pt x="87522" y="1629689"/>
                </a:lnTo>
                <a:lnTo>
                  <a:pt x="125707" y="1649983"/>
                </a:lnTo>
                <a:lnTo>
                  <a:pt x="158972" y="1676860"/>
                </a:lnTo>
                <a:lnTo>
                  <a:pt x="186414" y="1709434"/>
                </a:lnTo>
                <a:lnTo>
                  <a:pt x="207133" y="1746819"/>
                </a:lnTo>
                <a:lnTo>
                  <a:pt x="220225" y="1788130"/>
                </a:lnTo>
                <a:lnTo>
                  <a:pt x="224790" y="1832483"/>
                </a:lnTo>
                <a:lnTo>
                  <a:pt x="224790" y="2311908"/>
                </a:lnTo>
                <a:lnTo>
                  <a:pt x="229354" y="2356260"/>
                </a:lnTo>
                <a:lnTo>
                  <a:pt x="242446" y="2397571"/>
                </a:lnTo>
                <a:lnTo>
                  <a:pt x="263165" y="2434956"/>
                </a:lnTo>
                <a:lnTo>
                  <a:pt x="290607" y="2467530"/>
                </a:lnTo>
                <a:lnTo>
                  <a:pt x="323872" y="2494407"/>
                </a:lnTo>
                <a:lnTo>
                  <a:pt x="362057" y="2514701"/>
                </a:lnTo>
                <a:lnTo>
                  <a:pt x="404260" y="2527526"/>
                </a:lnTo>
                <a:lnTo>
                  <a:pt x="449579" y="2531999"/>
                </a:lnTo>
                <a:lnTo>
                  <a:pt x="404260" y="2536471"/>
                </a:lnTo>
                <a:lnTo>
                  <a:pt x="362057" y="2549296"/>
                </a:lnTo>
                <a:lnTo>
                  <a:pt x="323872" y="2569590"/>
                </a:lnTo>
                <a:lnTo>
                  <a:pt x="290607" y="2596467"/>
                </a:lnTo>
                <a:lnTo>
                  <a:pt x="263165" y="2629041"/>
                </a:lnTo>
                <a:lnTo>
                  <a:pt x="242446" y="2666426"/>
                </a:lnTo>
                <a:lnTo>
                  <a:pt x="229354" y="2707737"/>
                </a:lnTo>
                <a:lnTo>
                  <a:pt x="224790" y="2752090"/>
                </a:lnTo>
                <a:lnTo>
                  <a:pt x="224790" y="3320161"/>
                </a:lnTo>
                <a:lnTo>
                  <a:pt x="220225" y="3364513"/>
                </a:lnTo>
                <a:lnTo>
                  <a:pt x="207133" y="3405824"/>
                </a:lnTo>
                <a:lnTo>
                  <a:pt x="186414" y="3443209"/>
                </a:lnTo>
                <a:lnTo>
                  <a:pt x="158972" y="3475783"/>
                </a:lnTo>
                <a:lnTo>
                  <a:pt x="125707" y="3502660"/>
                </a:lnTo>
                <a:lnTo>
                  <a:pt x="87522" y="3522954"/>
                </a:lnTo>
                <a:lnTo>
                  <a:pt x="45319" y="3535779"/>
                </a:lnTo>
                <a:lnTo>
                  <a:pt x="0" y="3540252"/>
                </a:lnTo>
              </a:path>
              <a:path w="497204" h="6646545">
                <a:moveTo>
                  <a:pt x="33527" y="3715512"/>
                </a:moveTo>
                <a:lnTo>
                  <a:pt x="82293" y="3721010"/>
                </a:lnTo>
                <a:lnTo>
                  <a:pt x="127049" y="3736673"/>
                </a:lnTo>
                <a:lnTo>
                  <a:pt x="166522" y="3761248"/>
                </a:lnTo>
                <a:lnTo>
                  <a:pt x="199439" y="3793486"/>
                </a:lnTo>
                <a:lnTo>
                  <a:pt x="224527" y="3832135"/>
                </a:lnTo>
                <a:lnTo>
                  <a:pt x="240514" y="3875945"/>
                </a:lnTo>
                <a:lnTo>
                  <a:pt x="246125" y="3923665"/>
                </a:lnTo>
                <a:lnTo>
                  <a:pt x="246125" y="4972685"/>
                </a:lnTo>
                <a:lnTo>
                  <a:pt x="251737" y="5020404"/>
                </a:lnTo>
                <a:lnTo>
                  <a:pt x="267724" y="5064214"/>
                </a:lnTo>
                <a:lnTo>
                  <a:pt x="292812" y="5102863"/>
                </a:lnTo>
                <a:lnTo>
                  <a:pt x="325729" y="5135101"/>
                </a:lnTo>
                <a:lnTo>
                  <a:pt x="365202" y="5159676"/>
                </a:lnTo>
                <a:lnTo>
                  <a:pt x="409958" y="5175339"/>
                </a:lnTo>
                <a:lnTo>
                  <a:pt x="458724" y="5180838"/>
                </a:lnTo>
                <a:lnTo>
                  <a:pt x="409958" y="5186336"/>
                </a:lnTo>
                <a:lnTo>
                  <a:pt x="365202" y="5201999"/>
                </a:lnTo>
                <a:lnTo>
                  <a:pt x="325729" y="5226574"/>
                </a:lnTo>
                <a:lnTo>
                  <a:pt x="292812" y="5258812"/>
                </a:lnTo>
                <a:lnTo>
                  <a:pt x="267724" y="5297461"/>
                </a:lnTo>
                <a:lnTo>
                  <a:pt x="251737" y="5341271"/>
                </a:lnTo>
                <a:lnTo>
                  <a:pt x="246125" y="5388991"/>
                </a:lnTo>
                <a:lnTo>
                  <a:pt x="246125" y="6437998"/>
                </a:lnTo>
                <a:lnTo>
                  <a:pt x="240514" y="6485726"/>
                </a:lnTo>
                <a:lnTo>
                  <a:pt x="224527" y="6529541"/>
                </a:lnTo>
                <a:lnTo>
                  <a:pt x="199439" y="6568192"/>
                </a:lnTo>
                <a:lnTo>
                  <a:pt x="166522" y="6600429"/>
                </a:lnTo>
                <a:lnTo>
                  <a:pt x="127049" y="6625003"/>
                </a:lnTo>
                <a:lnTo>
                  <a:pt x="82293" y="6640664"/>
                </a:lnTo>
                <a:lnTo>
                  <a:pt x="33527" y="6646162"/>
                </a:lnTo>
              </a:path>
            </a:pathLst>
          </a:custGeom>
          <a:ln w="6350">
            <a:solidFill>
              <a:srgbClr val="3856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1568683" y="274320"/>
            <a:ext cx="378460" cy="1130935"/>
          </a:xfrm>
          <a:prstGeom prst="rect">
            <a:avLst/>
          </a:prstGeom>
          <a:solidFill>
            <a:srgbClr val="385622"/>
          </a:solidFill>
        </p:spPr>
        <p:txBody>
          <a:bodyPr vert="horz" wrap="square" lIns="0" tIns="27940" rIns="0" bIns="0" rtlCol="0">
            <a:spAutoFit/>
          </a:bodyPr>
          <a:lstStyle/>
          <a:p>
            <a:pPr marL="92710" marR="104139" algn="just">
              <a:lnSpc>
                <a:spcPct val="100000"/>
              </a:lnSpc>
              <a:spcBef>
                <a:spcPts val="220"/>
              </a:spcBef>
            </a:pPr>
            <a:r>
              <a:rPr sz="2250" b="1" spc="-50" dirty="0">
                <a:solidFill>
                  <a:srgbClr val="FFFFFF"/>
                </a:solidFill>
                <a:latin typeface="Calibri"/>
                <a:cs typeface="Calibri"/>
              </a:rPr>
              <a:t>A V P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571731" y="1889760"/>
            <a:ext cx="378460" cy="1478280"/>
          </a:xfrm>
          <a:prstGeom prst="rect">
            <a:avLst/>
          </a:prstGeom>
          <a:solidFill>
            <a:srgbClr val="385622"/>
          </a:solidFill>
        </p:spPr>
        <p:txBody>
          <a:bodyPr vert="horz" wrap="square" lIns="0" tIns="29209" rIns="0" bIns="0" rtlCol="0">
            <a:spAutoFit/>
          </a:bodyPr>
          <a:lstStyle/>
          <a:p>
            <a:pPr marL="92710" marR="80645" algn="just">
              <a:lnSpc>
                <a:spcPct val="100000"/>
              </a:lnSpc>
              <a:spcBef>
                <a:spcPts val="229"/>
              </a:spcBef>
            </a:pPr>
            <a:r>
              <a:rPr sz="2250" b="1" spc="-50" dirty="0">
                <a:solidFill>
                  <a:srgbClr val="FFFFFF"/>
                </a:solidFill>
                <a:latin typeface="Calibri"/>
                <a:cs typeface="Calibri"/>
              </a:rPr>
              <a:t>G C Q C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556492" y="4198620"/>
            <a:ext cx="378460" cy="2170430"/>
          </a:xfrm>
          <a:prstGeom prst="rect">
            <a:avLst/>
          </a:prstGeom>
          <a:solidFill>
            <a:srgbClr val="385622"/>
          </a:solidFill>
        </p:spPr>
        <p:txBody>
          <a:bodyPr vert="horz" wrap="square" lIns="0" tIns="29844" rIns="0" bIns="0" rtlCol="0">
            <a:spAutoFit/>
          </a:bodyPr>
          <a:lstStyle/>
          <a:p>
            <a:pPr marL="93345" marR="88900" algn="just">
              <a:lnSpc>
                <a:spcPct val="100000"/>
              </a:lnSpc>
              <a:spcBef>
                <a:spcPts val="234"/>
              </a:spcBef>
            </a:pPr>
            <a:r>
              <a:rPr sz="2250" b="1" spc="-50" dirty="0">
                <a:solidFill>
                  <a:srgbClr val="FFFFFF"/>
                </a:solidFill>
                <a:latin typeface="Calibri"/>
                <a:cs typeface="Calibri"/>
              </a:rPr>
              <a:t>S B D C U V</a:t>
            </a:r>
            <a:endParaRPr sz="2250">
              <a:latin typeface="Calibri"/>
              <a:cs typeface="Calibri"/>
            </a:endParaRPr>
          </a:p>
        </p:txBody>
      </p:sp>
      <p:pic>
        <p:nvPicPr>
          <p:cNvPr id="56" name="object 5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51331" y="6224020"/>
            <a:ext cx="4082034" cy="631698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1263141" y="6408216"/>
            <a:ext cx="3062605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Post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Disbursement</a:t>
            </a:r>
            <a:r>
              <a:rPr sz="17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Verification</a:t>
            </a:r>
            <a:r>
              <a:rPr sz="17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58" name="object 5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707635" y="6160011"/>
            <a:ext cx="6561581" cy="695706"/>
          </a:xfrm>
          <a:prstGeom prst="rect">
            <a:avLst/>
          </a:prstGeom>
        </p:spPr>
      </p:pic>
      <p:sp>
        <p:nvSpPr>
          <p:cNvPr id="59" name="object 59"/>
          <p:cNvSpPr txBox="1"/>
          <p:nvPr/>
        </p:nvSpPr>
        <p:spPr>
          <a:xfrm>
            <a:off x="4921122" y="6364325"/>
            <a:ext cx="38385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Nirmala UI Semilight"/>
                <a:cs typeface="Nirmala UI Semilight"/>
              </a:rPr>
              <a:t>To</a:t>
            </a:r>
            <a:r>
              <a:rPr sz="1500" spc="-5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verify</a:t>
            </a:r>
            <a:r>
              <a:rPr sz="1500" spc="-7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the</a:t>
            </a:r>
            <a:r>
              <a:rPr sz="1500" spc="-6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quality</a:t>
            </a:r>
            <a:r>
              <a:rPr sz="1500" spc="-7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of</a:t>
            </a:r>
            <a:r>
              <a:rPr sz="1500" spc="-4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loan</a:t>
            </a:r>
            <a:r>
              <a:rPr sz="1500" spc="-7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disbursed</a:t>
            </a:r>
            <a:r>
              <a:rPr sz="1500" spc="-6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–</a:t>
            </a:r>
            <a:r>
              <a:rPr sz="1500" spc="-4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by</a:t>
            </a:r>
            <a:r>
              <a:rPr sz="1500" spc="-55" dirty="0">
                <a:latin typeface="Nirmala UI Semilight"/>
                <a:cs typeface="Nirmala UI Semilight"/>
              </a:rPr>
              <a:t> </a:t>
            </a:r>
            <a:r>
              <a:rPr sz="1300" spc="-25" dirty="0">
                <a:latin typeface="Nirmala UI Semilight"/>
                <a:cs typeface="Nirmala UI Semilight"/>
              </a:rPr>
              <a:t>ACM</a:t>
            </a:r>
            <a:endParaRPr sz="1300">
              <a:latin typeface="Nirmala UI Semilight"/>
              <a:cs typeface="Nirmala UI Semilight"/>
            </a:endParaRPr>
          </a:p>
        </p:txBody>
      </p:sp>
      <p:pic>
        <p:nvPicPr>
          <p:cNvPr id="60" name="object 6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35067" y="495287"/>
            <a:ext cx="6569202" cy="694194"/>
          </a:xfrm>
          <a:prstGeom prst="rect">
            <a:avLst/>
          </a:prstGeom>
        </p:spPr>
      </p:pic>
      <p:sp>
        <p:nvSpPr>
          <p:cNvPr id="61" name="object 61"/>
          <p:cNvSpPr txBox="1"/>
          <p:nvPr/>
        </p:nvSpPr>
        <p:spPr>
          <a:xfrm>
            <a:off x="4948809" y="687451"/>
            <a:ext cx="21971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Nirmala UI Semilight"/>
                <a:cs typeface="Nirmala UI Semilight"/>
              </a:rPr>
              <a:t>To</a:t>
            </a:r>
            <a:r>
              <a:rPr sz="1500" spc="-4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select</a:t>
            </a:r>
            <a:r>
              <a:rPr sz="1500" spc="-7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a</a:t>
            </a:r>
            <a:r>
              <a:rPr sz="1500" spc="-3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village</a:t>
            </a:r>
            <a:r>
              <a:rPr sz="1500" spc="-7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|</a:t>
            </a:r>
            <a:r>
              <a:rPr sz="1500" spc="-4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by</a:t>
            </a:r>
            <a:r>
              <a:rPr sz="1500" spc="-30" dirty="0">
                <a:latin typeface="Nirmala UI Semilight"/>
                <a:cs typeface="Nirmala UI Semilight"/>
              </a:rPr>
              <a:t> </a:t>
            </a:r>
            <a:r>
              <a:rPr sz="1500" spc="-25" dirty="0">
                <a:latin typeface="Nirmala UI Semilight"/>
                <a:cs typeface="Nirmala UI Semilight"/>
              </a:rPr>
              <a:t>EDO</a:t>
            </a:r>
            <a:endParaRPr sz="1500">
              <a:latin typeface="Nirmala UI Semilight"/>
              <a:cs typeface="Nirmala UI Semilight"/>
            </a:endParaRPr>
          </a:p>
        </p:txBody>
      </p:sp>
      <p:pic>
        <p:nvPicPr>
          <p:cNvPr id="62" name="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67071" y="1069847"/>
            <a:ext cx="6537198" cy="637793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4980813" y="1209547"/>
            <a:ext cx="21240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Nirmala UI Semilight"/>
                <a:cs typeface="Nirmala UI Semilight"/>
              </a:rPr>
              <a:t>To</a:t>
            </a:r>
            <a:r>
              <a:rPr sz="1500" spc="-5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source</a:t>
            </a:r>
            <a:r>
              <a:rPr sz="1500" spc="-8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clients</a:t>
            </a:r>
            <a:r>
              <a:rPr sz="1500" spc="-6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|</a:t>
            </a:r>
            <a:r>
              <a:rPr sz="1500" spc="-4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by</a:t>
            </a:r>
            <a:r>
              <a:rPr sz="1500" spc="-35" dirty="0">
                <a:latin typeface="Nirmala UI Semilight"/>
                <a:cs typeface="Nirmala UI Semilight"/>
              </a:rPr>
              <a:t> </a:t>
            </a:r>
            <a:r>
              <a:rPr sz="1500" spc="-25" dirty="0">
                <a:latin typeface="Nirmala UI Semilight"/>
                <a:cs typeface="Nirmala UI Semilight"/>
              </a:rPr>
              <a:t>EDO</a:t>
            </a:r>
            <a:endParaRPr sz="1500">
              <a:latin typeface="Nirmala UI Semilight"/>
              <a:cs typeface="Nirmala UI Semilight"/>
            </a:endParaRPr>
          </a:p>
        </p:txBody>
      </p:sp>
      <p:pic>
        <p:nvPicPr>
          <p:cNvPr id="64" name="object 6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721352" y="1554467"/>
            <a:ext cx="6547866" cy="630186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4934839" y="1693290"/>
            <a:ext cx="44329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Nirmala UI Semilight"/>
                <a:cs typeface="Nirmala UI Semilight"/>
              </a:rPr>
              <a:t>For</a:t>
            </a:r>
            <a:r>
              <a:rPr sz="1500" spc="-6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Client</a:t>
            </a:r>
            <a:r>
              <a:rPr sz="1500" spc="-60" dirty="0">
                <a:latin typeface="Nirmala UI Semilight"/>
                <a:cs typeface="Nirmala UI Semilight"/>
              </a:rPr>
              <a:t> </a:t>
            </a:r>
            <a:r>
              <a:rPr sz="1500" spc="-20" dirty="0">
                <a:latin typeface="Nirmala UI Semilight"/>
                <a:cs typeface="Nirmala UI Semilight"/>
              </a:rPr>
              <a:t>Selection,</a:t>
            </a:r>
            <a:r>
              <a:rPr sz="1500" spc="-6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Data</a:t>
            </a:r>
            <a:r>
              <a:rPr sz="1500" spc="-75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Entry</a:t>
            </a:r>
            <a:r>
              <a:rPr sz="1500" spc="-75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&amp;</a:t>
            </a:r>
            <a:r>
              <a:rPr sz="1500" spc="-30" dirty="0">
                <a:latin typeface="Nirmala UI Semilight"/>
                <a:cs typeface="Nirmala UI Semilight"/>
              </a:rPr>
              <a:t> </a:t>
            </a:r>
            <a:r>
              <a:rPr sz="1500" spc="-10" dirty="0">
                <a:latin typeface="Nirmala UI Semilight"/>
                <a:cs typeface="Nirmala UI Semilight"/>
              </a:rPr>
              <a:t>House</a:t>
            </a:r>
            <a:r>
              <a:rPr sz="1500" spc="-7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Visit</a:t>
            </a:r>
            <a:r>
              <a:rPr sz="1500" spc="37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|</a:t>
            </a:r>
            <a:r>
              <a:rPr sz="1500" spc="-40" dirty="0">
                <a:latin typeface="Nirmala UI Semilight"/>
                <a:cs typeface="Nirmala UI Semilight"/>
              </a:rPr>
              <a:t> </a:t>
            </a:r>
            <a:r>
              <a:rPr sz="1500" dirty="0">
                <a:latin typeface="Nirmala UI Semilight"/>
                <a:cs typeface="Nirmala UI Semilight"/>
              </a:rPr>
              <a:t>by</a:t>
            </a:r>
            <a:r>
              <a:rPr sz="1500" spc="-50" dirty="0">
                <a:latin typeface="Nirmala UI Semilight"/>
                <a:cs typeface="Nirmala UI Semilight"/>
              </a:rPr>
              <a:t> </a:t>
            </a:r>
            <a:r>
              <a:rPr sz="1500" spc="-25" dirty="0">
                <a:latin typeface="Nirmala UI Semilight"/>
                <a:cs typeface="Nirmala UI Semilight"/>
              </a:rPr>
              <a:t>EDO</a:t>
            </a:r>
            <a:endParaRPr sz="1500">
              <a:latin typeface="Nirmala UI Semilight"/>
              <a:cs typeface="Nirmala UI Semi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"/>
            <a:ext cx="12192000" cy="6858000"/>
            <a:chOff x="0" y="-3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9" y="-3"/>
              <a:ext cx="1217676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3824" y="5948171"/>
              <a:ext cx="1408176" cy="909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394459" cy="880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07" y="1520952"/>
              <a:ext cx="3294888" cy="22311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27" y="3989819"/>
              <a:ext cx="889254" cy="480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9703" y="3989819"/>
              <a:ext cx="1108709" cy="4808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56159" y="4034409"/>
            <a:ext cx="2499360" cy="500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Calibri"/>
                <a:cs typeface="Calibri"/>
              </a:rPr>
              <a:t>Village</a:t>
            </a:r>
            <a:r>
              <a:rPr sz="1700" b="1" spc="-9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Selection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latin typeface="Calibri"/>
                <a:cs typeface="Calibri"/>
              </a:rPr>
              <a:t>(Selecting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village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Operations)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6159" y="4721733"/>
            <a:ext cx="29978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914400" algn="l"/>
                <a:tab pos="1536065" algn="l"/>
                <a:tab pos="1854835" algn="l"/>
                <a:tab pos="2446655" algn="l"/>
                <a:tab pos="2761615" algn="l"/>
              </a:tabLst>
            </a:pPr>
            <a:r>
              <a:rPr sz="1400" spc="-10" dirty="0">
                <a:latin typeface="Calibri"/>
                <a:cs typeface="Calibri"/>
              </a:rPr>
              <a:t>Village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should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be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within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lang="en-US" sz="1400" spc="-25" dirty="0">
                <a:latin typeface="Calibri"/>
                <a:cs typeface="Calibri"/>
              </a:rPr>
              <a:t>25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km </a:t>
            </a:r>
            <a:r>
              <a:rPr sz="1400" spc="-10" dirty="0">
                <a:latin typeface="Calibri"/>
                <a:cs typeface="Calibri"/>
              </a:rPr>
              <a:t>radius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Branch.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6159" y="5148148"/>
            <a:ext cx="299847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Village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should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least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300-</a:t>
            </a:r>
            <a:r>
              <a:rPr sz="1400" spc="-25" dirty="0">
                <a:latin typeface="Calibri"/>
                <a:cs typeface="Calibri"/>
              </a:rPr>
              <a:t>400</a:t>
            </a:r>
            <a:endParaRPr sz="14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latin typeface="Calibri"/>
                <a:cs typeface="Calibri"/>
              </a:rPr>
              <a:t>households.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6159" y="5575503"/>
            <a:ext cx="29972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43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village</a:t>
            </a:r>
            <a:r>
              <a:rPr sz="1400" spc="4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should</a:t>
            </a:r>
            <a:r>
              <a:rPr sz="1400" spc="4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sz="1400" spc="4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good</a:t>
            </a:r>
            <a:r>
              <a:rPr sz="1400" spc="42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law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order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situation.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729483" y="184404"/>
            <a:ext cx="6064885" cy="2618740"/>
            <a:chOff x="2729483" y="184404"/>
            <a:chExt cx="6064885" cy="2618740"/>
          </a:xfrm>
        </p:grpSpPr>
        <p:sp>
          <p:nvSpPr>
            <p:cNvPr id="14" name="object 14"/>
            <p:cNvSpPr/>
            <p:nvPr/>
          </p:nvSpPr>
          <p:spPr>
            <a:xfrm>
              <a:off x="3505200" y="2346959"/>
              <a:ext cx="632460" cy="437515"/>
            </a:xfrm>
            <a:custGeom>
              <a:avLst/>
              <a:gdLst/>
              <a:ahLst/>
              <a:cxnLst/>
              <a:rect l="l" t="t" r="r" b="b"/>
              <a:pathLst>
                <a:path w="632460" h="437514">
                  <a:moveTo>
                    <a:pt x="413765" y="0"/>
                  </a:moveTo>
                  <a:lnTo>
                    <a:pt x="413765" y="109347"/>
                  </a:lnTo>
                  <a:lnTo>
                    <a:pt x="0" y="109347"/>
                  </a:lnTo>
                  <a:lnTo>
                    <a:pt x="0" y="328040"/>
                  </a:lnTo>
                  <a:lnTo>
                    <a:pt x="413765" y="328040"/>
                  </a:lnTo>
                  <a:lnTo>
                    <a:pt x="413765" y="437388"/>
                  </a:lnTo>
                  <a:lnTo>
                    <a:pt x="632460" y="218693"/>
                  </a:lnTo>
                  <a:lnTo>
                    <a:pt x="413765" y="0"/>
                  </a:lnTo>
                  <a:close/>
                </a:path>
              </a:pathLst>
            </a:custGeom>
            <a:solidFill>
              <a:srgbClr val="F89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05200" y="2346959"/>
              <a:ext cx="632460" cy="437515"/>
            </a:xfrm>
            <a:custGeom>
              <a:avLst/>
              <a:gdLst/>
              <a:ahLst/>
              <a:cxnLst/>
              <a:rect l="l" t="t" r="r" b="b"/>
              <a:pathLst>
                <a:path w="632460" h="437514">
                  <a:moveTo>
                    <a:pt x="0" y="109347"/>
                  </a:moveTo>
                  <a:lnTo>
                    <a:pt x="413765" y="109347"/>
                  </a:lnTo>
                  <a:lnTo>
                    <a:pt x="413765" y="0"/>
                  </a:lnTo>
                  <a:lnTo>
                    <a:pt x="632460" y="218693"/>
                  </a:lnTo>
                  <a:lnTo>
                    <a:pt x="413765" y="437388"/>
                  </a:lnTo>
                  <a:lnTo>
                    <a:pt x="413765" y="328040"/>
                  </a:lnTo>
                  <a:lnTo>
                    <a:pt x="0" y="328040"/>
                  </a:lnTo>
                  <a:lnTo>
                    <a:pt x="0" y="109347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89392" y="2359152"/>
              <a:ext cx="632460" cy="437515"/>
            </a:xfrm>
            <a:custGeom>
              <a:avLst/>
              <a:gdLst/>
              <a:ahLst/>
              <a:cxnLst/>
              <a:rect l="l" t="t" r="r" b="b"/>
              <a:pathLst>
                <a:path w="632459" h="437514">
                  <a:moveTo>
                    <a:pt x="413765" y="0"/>
                  </a:moveTo>
                  <a:lnTo>
                    <a:pt x="413765" y="109347"/>
                  </a:lnTo>
                  <a:lnTo>
                    <a:pt x="0" y="109347"/>
                  </a:lnTo>
                  <a:lnTo>
                    <a:pt x="0" y="328040"/>
                  </a:lnTo>
                  <a:lnTo>
                    <a:pt x="413765" y="328040"/>
                  </a:lnTo>
                  <a:lnTo>
                    <a:pt x="413765" y="437388"/>
                  </a:lnTo>
                  <a:lnTo>
                    <a:pt x="632459" y="218694"/>
                  </a:lnTo>
                  <a:lnTo>
                    <a:pt x="413765" y="0"/>
                  </a:lnTo>
                  <a:close/>
                </a:path>
              </a:pathLst>
            </a:custGeom>
            <a:solidFill>
              <a:srgbClr val="F89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089392" y="2359152"/>
              <a:ext cx="632460" cy="437515"/>
            </a:xfrm>
            <a:custGeom>
              <a:avLst/>
              <a:gdLst/>
              <a:ahLst/>
              <a:cxnLst/>
              <a:rect l="l" t="t" r="r" b="b"/>
              <a:pathLst>
                <a:path w="632459" h="437514">
                  <a:moveTo>
                    <a:pt x="0" y="109347"/>
                  </a:moveTo>
                  <a:lnTo>
                    <a:pt x="413765" y="109347"/>
                  </a:lnTo>
                  <a:lnTo>
                    <a:pt x="413765" y="0"/>
                  </a:lnTo>
                  <a:lnTo>
                    <a:pt x="632459" y="218694"/>
                  </a:lnTo>
                  <a:lnTo>
                    <a:pt x="413765" y="437388"/>
                  </a:lnTo>
                  <a:lnTo>
                    <a:pt x="413765" y="328040"/>
                  </a:lnTo>
                  <a:lnTo>
                    <a:pt x="0" y="328040"/>
                  </a:lnTo>
                  <a:lnTo>
                    <a:pt x="0" y="109347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29483" y="184404"/>
              <a:ext cx="6064758" cy="787146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1094211" y="6426809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859023" y="195071"/>
            <a:ext cx="5966460" cy="638810"/>
          </a:xfrm>
          <a:prstGeom prst="rect">
            <a:avLst/>
          </a:prstGeom>
          <a:solidFill>
            <a:srgbClr val="EC7C30"/>
          </a:solidFill>
          <a:ln w="12700">
            <a:solidFill>
              <a:srgbClr val="EC7C30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635"/>
              </a:spcBef>
            </a:pPr>
            <a:r>
              <a:rPr dirty="0"/>
              <a:t>Robust</a:t>
            </a:r>
            <a:r>
              <a:rPr spc="-105" dirty="0"/>
              <a:t> </a:t>
            </a:r>
            <a:r>
              <a:rPr spc="-10" dirty="0"/>
              <a:t>Digitalized</a:t>
            </a:r>
            <a:r>
              <a:rPr spc="-90" dirty="0"/>
              <a:t> </a:t>
            </a:r>
            <a:r>
              <a:rPr dirty="0"/>
              <a:t>Business</a:t>
            </a:r>
            <a:r>
              <a:rPr spc="-114" dirty="0"/>
              <a:t> </a:t>
            </a:r>
            <a:r>
              <a:rPr spc="-10" dirty="0"/>
              <a:t>Processes</a:t>
            </a:r>
          </a:p>
        </p:txBody>
      </p:sp>
      <p:grpSp>
        <p:nvGrpSpPr>
          <p:cNvPr id="21" name="object 21"/>
          <p:cNvGrpSpPr/>
          <p:nvPr/>
        </p:nvGrpSpPr>
        <p:grpSpPr>
          <a:xfrm>
            <a:off x="4337303" y="4038600"/>
            <a:ext cx="2188210" cy="455295"/>
            <a:chOff x="4337303" y="4038600"/>
            <a:chExt cx="2188210" cy="45529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37303" y="4038600"/>
              <a:ext cx="727710" cy="4549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1747" y="4038600"/>
              <a:ext cx="931926" cy="45491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48883" y="4038600"/>
              <a:ext cx="976121" cy="45491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452620" y="4081398"/>
            <a:ext cx="19411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Open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General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Meeting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52620" y="4538598"/>
            <a:ext cx="289814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At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open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meeting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be </a:t>
            </a:r>
            <a:r>
              <a:rPr sz="1400" dirty="0">
                <a:latin typeface="Calibri"/>
                <a:cs typeface="Calibri"/>
              </a:rPr>
              <a:t>addressed.</a:t>
            </a:r>
            <a:r>
              <a:rPr sz="1400" spc="2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Introduce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5" dirty="0">
                <a:latin typeface="Calibri"/>
                <a:cs typeface="Calibri"/>
              </a:rPr>
              <a:t>SATYA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their products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52620" y="5178374"/>
            <a:ext cx="29978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9085" algn="l"/>
                <a:tab pos="1007744" algn="l"/>
                <a:tab pos="1917700" algn="l"/>
                <a:tab pos="2565400" algn="l"/>
              </a:tabLst>
            </a:pPr>
            <a:r>
              <a:rPr sz="1400" spc="-10" dirty="0">
                <a:latin typeface="Calibri"/>
                <a:cs typeface="Calibri"/>
              </a:rPr>
              <a:t>Inform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gathering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about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Client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52620" y="5392292"/>
            <a:ext cx="299783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selection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criteria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KYC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norms.</a:t>
            </a:r>
            <a:endParaRPr sz="1400" dirty="0">
              <a:latin typeface="Calibri"/>
              <a:cs typeface="Calibri"/>
            </a:endParaRPr>
          </a:p>
          <a:p>
            <a:pPr marL="296545" marR="5080" indent="-284480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Decide</a:t>
            </a:r>
            <a:r>
              <a:rPr sz="1400" spc="13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14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date</a:t>
            </a:r>
            <a:r>
              <a:rPr sz="1400" spc="14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14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meet</a:t>
            </a:r>
            <a:r>
              <a:rPr sz="1400" spc="14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145" dirty="0">
                <a:latin typeface="Calibri"/>
                <a:cs typeface="Calibri"/>
              </a:rPr>
              <a:t>  </a:t>
            </a:r>
            <a:r>
              <a:rPr sz="1400" spc="-20" dirty="0">
                <a:latin typeface="Calibri"/>
                <a:cs typeface="Calibri"/>
              </a:rPr>
              <a:t>next 	</a:t>
            </a:r>
            <a:r>
              <a:rPr sz="1400" dirty="0">
                <a:latin typeface="Calibri"/>
                <a:cs typeface="Calibri"/>
              </a:rPr>
              <a:t>meeting</a:t>
            </a:r>
            <a:r>
              <a:rPr sz="1400" spc="114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14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collect</a:t>
            </a:r>
            <a:r>
              <a:rPr sz="1400" spc="114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their</a:t>
            </a:r>
            <a:r>
              <a:rPr sz="1400" spc="114" dirty="0">
                <a:latin typeface="Calibri"/>
                <a:cs typeface="Calibri"/>
              </a:rPr>
              <a:t>  </a:t>
            </a:r>
            <a:r>
              <a:rPr sz="1400" spc="-10" dirty="0">
                <a:latin typeface="Calibri"/>
                <a:cs typeface="Calibri"/>
              </a:rPr>
              <a:t>contact 	details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235196" y="1520952"/>
            <a:ext cx="7863205" cy="3143250"/>
            <a:chOff x="4235196" y="1520952"/>
            <a:chExt cx="7863205" cy="3143250"/>
          </a:xfrm>
        </p:grpSpPr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35196" y="1520952"/>
              <a:ext cx="3721607" cy="22311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55936" y="2887980"/>
              <a:ext cx="1564258" cy="78333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50780" y="1610868"/>
              <a:ext cx="1569720" cy="134721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35440" y="2520696"/>
              <a:ext cx="1019555" cy="87477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28076" y="3922775"/>
              <a:ext cx="803909" cy="48234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802624" y="3922775"/>
              <a:ext cx="1162050" cy="48234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33788" y="3922775"/>
              <a:ext cx="845057" cy="48234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349484" y="3922775"/>
              <a:ext cx="1271777" cy="48234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91900" y="3922775"/>
              <a:ext cx="706374" cy="48234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28076" y="4181856"/>
              <a:ext cx="803909" cy="48234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91955" y="4181856"/>
              <a:ext cx="826770" cy="48234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380220" y="4181856"/>
              <a:ext cx="928877" cy="48234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069067" y="4181856"/>
              <a:ext cx="625601" cy="48234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57688" y="4181856"/>
              <a:ext cx="851153" cy="48234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068812" y="4181856"/>
              <a:ext cx="683514" cy="482345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8352281" y="3967988"/>
            <a:ext cx="361124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Calibri"/>
                <a:cs typeface="Calibri"/>
              </a:rPr>
              <a:t>Client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Selection,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Group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Formation,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20" dirty="0">
                <a:latin typeface="Calibri"/>
                <a:cs typeface="Calibri"/>
              </a:rPr>
              <a:t>Data </a:t>
            </a:r>
            <a:r>
              <a:rPr sz="1700" b="1" spc="-10" dirty="0">
                <a:latin typeface="Calibri"/>
                <a:cs typeface="Calibri"/>
              </a:rPr>
              <a:t>Entry,</a:t>
            </a:r>
            <a:r>
              <a:rPr sz="1700" b="1" spc="-5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Credit</a:t>
            </a:r>
            <a:r>
              <a:rPr sz="1700" b="1" spc="-4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Bureau</a:t>
            </a:r>
            <a:r>
              <a:rPr sz="1700" b="1" spc="-5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and</a:t>
            </a:r>
            <a:r>
              <a:rPr sz="1700" b="1" spc="-4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House</a:t>
            </a:r>
            <a:r>
              <a:rPr sz="1700" b="1" spc="-5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Visit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352281" y="4701285"/>
            <a:ext cx="3611245" cy="173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545" marR="5080" indent="-28448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Client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must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aged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between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18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63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years 	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time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entering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Program.</a:t>
            </a:r>
            <a:endParaRPr sz="1400" dirty="0">
              <a:latin typeface="Calibri"/>
              <a:cs typeface="Calibri"/>
            </a:endParaRPr>
          </a:p>
          <a:p>
            <a:pPr marL="296545" marR="5715" indent="-284480" algn="just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Client/spouse</a:t>
            </a:r>
            <a:r>
              <a:rPr sz="1400" spc="1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must</a:t>
            </a:r>
            <a:r>
              <a:rPr sz="1400" spc="1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1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residing</a:t>
            </a:r>
            <a:r>
              <a:rPr sz="1400" spc="1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1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7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same 	</a:t>
            </a:r>
            <a:r>
              <a:rPr sz="1400" dirty="0">
                <a:latin typeface="Calibri"/>
                <a:cs typeface="Calibri"/>
              </a:rPr>
              <a:t>place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least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three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years.</a:t>
            </a:r>
            <a:endParaRPr sz="1400" dirty="0">
              <a:latin typeface="Calibri"/>
              <a:cs typeface="Calibri"/>
            </a:endParaRPr>
          </a:p>
          <a:p>
            <a:pPr marL="296545" marR="6350" indent="-284480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Loan</a:t>
            </a:r>
            <a:r>
              <a:rPr sz="1400" spc="19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given</a:t>
            </a:r>
            <a:r>
              <a:rPr sz="1400" spc="19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20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household</a:t>
            </a:r>
            <a:r>
              <a:rPr sz="1400" spc="19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having</a:t>
            </a:r>
            <a:r>
              <a:rPr sz="1400" spc="200" dirty="0">
                <a:latin typeface="Calibri"/>
                <a:cs typeface="Calibri"/>
              </a:rPr>
              <a:t>  </a:t>
            </a:r>
            <a:r>
              <a:rPr sz="1400" spc="-10" dirty="0">
                <a:latin typeface="Calibri"/>
                <a:cs typeface="Calibri"/>
              </a:rPr>
              <a:t>annual 	</a:t>
            </a:r>
            <a:r>
              <a:rPr sz="1400" dirty="0">
                <a:latin typeface="Calibri"/>
                <a:cs typeface="Calibri"/>
              </a:rPr>
              <a:t>household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income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Rs.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3,00,000.</a:t>
            </a:r>
            <a:r>
              <a:rPr sz="1400" spc="32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	</a:t>
            </a:r>
            <a:r>
              <a:rPr sz="1400" dirty="0">
                <a:latin typeface="Calibri"/>
                <a:cs typeface="Calibri"/>
              </a:rPr>
              <a:t>household</a:t>
            </a:r>
            <a:r>
              <a:rPr sz="1400" spc="3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shall</a:t>
            </a:r>
            <a:r>
              <a:rPr sz="1400" spc="3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mean</a:t>
            </a:r>
            <a:r>
              <a:rPr sz="1400" spc="3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3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individual</a:t>
            </a:r>
            <a:r>
              <a:rPr sz="1400" spc="39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family 	</a:t>
            </a:r>
            <a:r>
              <a:rPr sz="1400" dirty="0">
                <a:latin typeface="Calibri"/>
                <a:cs typeface="Calibri"/>
              </a:rPr>
              <a:t>unit,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i.e.,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husband,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wife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their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unmarried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638793" y="6408521"/>
            <a:ext cx="6102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children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8" name="object 4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430511" y="56388"/>
            <a:ext cx="2700528" cy="6141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3" y="70102"/>
              <a:ext cx="12159996" cy="67878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04415" cy="1110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3595" y="5905498"/>
              <a:ext cx="1676400" cy="952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0512" y="24383"/>
              <a:ext cx="2700528" cy="6141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52038" y="971549"/>
            <a:ext cx="54927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95" dirty="0">
                <a:solidFill>
                  <a:srgbClr val="000000"/>
                </a:solidFill>
                <a:latin typeface="Calibri Light"/>
                <a:cs typeface="Calibri Light"/>
              </a:rPr>
              <a:t>REGULATORY</a:t>
            </a:r>
            <a:r>
              <a:rPr sz="4000" b="0" spc="-6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000" b="0" spc="-30" dirty="0">
                <a:solidFill>
                  <a:srgbClr val="000000"/>
                </a:solidFill>
                <a:latin typeface="Calibri Light"/>
                <a:cs typeface="Calibri Light"/>
              </a:rPr>
              <a:t>FRAMEWORK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2994" y="1974596"/>
            <a:ext cx="8986520" cy="353441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85"/>
              </a:spcBef>
            </a:pPr>
            <a:r>
              <a:rPr sz="2400" dirty="0">
                <a:latin typeface="Calibri"/>
                <a:cs typeface="Calibri"/>
              </a:rPr>
              <a:t>In</a:t>
            </a:r>
            <a:r>
              <a:rPr sz="2400" spc="7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terms</a:t>
            </a:r>
            <a:r>
              <a:rPr sz="2400" spc="7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7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7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Provisions</a:t>
            </a:r>
            <a:r>
              <a:rPr sz="2400" spc="6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8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Regulation</a:t>
            </a:r>
            <a:r>
              <a:rPr sz="2400" spc="7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25(7)</a:t>
            </a:r>
            <a:r>
              <a:rPr sz="2400" spc="7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7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7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SEBI</a:t>
            </a:r>
            <a:r>
              <a:rPr sz="2400" spc="70" dirty="0">
                <a:latin typeface="Calibri"/>
                <a:cs typeface="Calibri"/>
              </a:rPr>
              <a:t>  </a:t>
            </a:r>
            <a:r>
              <a:rPr sz="2400" spc="-10" dirty="0">
                <a:latin typeface="Calibri"/>
                <a:cs typeface="Calibri"/>
              </a:rPr>
              <a:t>(Listing </a:t>
            </a:r>
            <a:r>
              <a:rPr sz="2400" dirty="0">
                <a:latin typeface="Calibri"/>
                <a:cs typeface="Calibri"/>
              </a:rPr>
              <a:t>Obligations</a:t>
            </a:r>
            <a:r>
              <a:rPr sz="2400" spc="38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39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Disclosure</a:t>
            </a:r>
            <a:r>
              <a:rPr sz="2400" spc="38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Requirements),</a:t>
            </a:r>
            <a:r>
              <a:rPr sz="2400" spc="37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Regulation</a:t>
            </a:r>
            <a:r>
              <a:rPr sz="2400" spc="39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2015,</a:t>
            </a:r>
            <a:r>
              <a:rPr sz="2400" spc="385" dirty="0">
                <a:latin typeface="Calibri"/>
                <a:cs typeface="Calibri"/>
              </a:rPr>
              <a:t>  </a:t>
            </a:r>
            <a:r>
              <a:rPr sz="2400" spc="-25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Company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High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Value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Debt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Listing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shall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familiarise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independent </a:t>
            </a:r>
            <a:r>
              <a:rPr sz="2400" dirty="0">
                <a:latin typeface="Calibri"/>
                <a:cs typeface="Calibri"/>
              </a:rPr>
              <a:t>directors</a:t>
            </a:r>
            <a:r>
              <a:rPr sz="2400" spc="2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through</a:t>
            </a:r>
            <a:r>
              <a:rPr sz="2400" spc="25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various</a:t>
            </a:r>
            <a:r>
              <a:rPr sz="2400" spc="2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programs</a:t>
            </a:r>
            <a:r>
              <a:rPr sz="2400" spc="25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about</a:t>
            </a:r>
            <a:r>
              <a:rPr sz="2400" spc="2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Company,</a:t>
            </a:r>
            <a:r>
              <a:rPr sz="2400" spc="2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including</a:t>
            </a:r>
            <a:r>
              <a:rPr sz="2400" spc="254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following: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dirty="0">
                <a:latin typeface="Calibri"/>
                <a:cs typeface="Calibri"/>
              </a:rPr>
              <a:t>Nature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industry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which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listed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entity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operates;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15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dirty="0">
                <a:latin typeface="Calibri"/>
                <a:cs typeface="Calibri"/>
              </a:rPr>
              <a:t>Business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model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listed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entity;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05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dirty="0">
                <a:latin typeface="Calibri"/>
                <a:cs typeface="Calibri"/>
              </a:rPr>
              <a:t>Roles,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rights,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responsibilities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independent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directors;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and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dirty="0">
                <a:latin typeface="Calibri"/>
                <a:cs typeface="Calibri"/>
              </a:rPr>
              <a:t>Any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other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relevant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information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"/>
            <a:ext cx="12192000" cy="6858000"/>
            <a:chOff x="0" y="-3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3"/>
              <a:ext cx="1217218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3824" y="5948171"/>
              <a:ext cx="1408176" cy="909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394459" cy="880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407" y="1552955"/>
              <a:ext cx="3938016" cy="19751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595" y="3607295"/>
              <a:ext cx="1125474" cy="3985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0140" y="3607295"/>
              <a:ext cx="701802" cy="3985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8488" y="3607295"/>
              <a:ext cx="829818" cy="3985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47899" y="3607295"/>
              <a:ext cx="642365" cy="39853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95757" y="3641216"/>
            <a:ext cx="248158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Compulsory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Group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Training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(CGT)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(Day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3)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5757" y="4281677"/>
            <a:ext cx="378015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29565" algn="l"/>
              </a:tabLst>
            </a:pPr>
            <a:r>
              <a:rPr sz="1400" spc="-25" dirty="0">
                <a:latin typeface="Calibri"/>
                <a:cs typeface="Calibri"/>
              </a:rPr>
              <a:t>Total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CGT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should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200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Minutes</a:t>
            </a:r>
            <a:r>
              <a:rPr sz="1400" spc="-20" dirty="0">
                <a:latin typeface="Calibri"/>
                <a:cs typeface="Calibri"/>
              </a:rPr>
              <a:t> with 	</a:t>
            </a:r>
            <a:r>
              <a:rPr sz="1400" dirty="0">
                <a:latin typeface="Calibri"/>
                <a:cs typeface="Calibri"/>
              </a:rPr>
              <a:t>minimum</a:t>
            </a:r>
            <a:r>
              <a:rPr sz="1400" spc="3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</a:t>
            </a:r>
            <a:r>
              <a:rPr sz="1400" spc="3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members</a:t>
            </a:r>
            <a:r>
              <a:rPr sz="1400" spc="3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3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can</a:t>
            </a:r>
            <a:r>
              <a:rPr sz="1400" spc="3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go</a:t>
            </a:r>
            <a:r>
              <a:rPr sz="1400" spc="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up</a:t>
            </a:r>
            <a:r>
              <a:rPr sz="1400" spc="3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39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25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5757" y="4708397"/>
            <a:ext cx="10579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members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only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85773" y="4921758"/>
            <a:ext cx="28936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beginning,</a:t>
            </a:r>
            <a:r>
              <a:rPr sz="1400" spc="3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Client</a:t>
            </a:r>
            <a:r>
              <a:rPr sz="1400" spc="2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should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Recite</a:t>
            </a:r>
            <a:r>
              <a:rPr sz="1400" spc="34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SATYA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5757" y="4921758"/>
            <a:ext cx="814069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At</a:t>
            </a:r>
            <a:r>
              <a:rPr sz="1400" spc="42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Geet.</a:t>
            </a:r>
            <a:endParaRPr sz="1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spc="-10" dirty="0">
                <a:latin typeface="Calibri"/>
                <a:cs typeface="Calibri"/>
              </a:rPr>
              <a:t>Inform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22958" y="5348732"/>
            <a:ext cx="27520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8055" algn="l"/>
                <a:tab pos="1631314" algn="l"/>
              </a:tabLst>
            </a:pPr>
            <a:r>
              <a:rPr sz="1400" spc="-10" dirty="0">
                <a:latin typeface="Calibri"/>
                <a:cs typeface="Calibri"/>
              </a:rPr>
              <a:t>members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0" dirty="0">
                <a:latin typeface="Calibri"/>
                <a:cs typeface="Calibri"/>
              </a:rPr>
              <a:t>about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documentation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2269" y="5562091"/>
            <a:ext cx="34956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83005" algn="l"/>
                <a:tab pos="1582420" algn="l"/>
                <a:tab pos="2089785" algn="l"/>
                <a:tab pos="3274060" algn="l"/>
              </a:tabLst>
            </a:pPr>
            <a:r>
              <a:rPr sz="1400" spc="-10" dirty="0">
                <a:latin typeface="Calibri"/>
                <a:cs typeface="Calibri"/>
              </a:rPr>
              <a:t>requirements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for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0" dirty="0">
                <a:latin typeface="Calibri"/>
                <a:cs typeface="Calibri"/>
              </a:rPr>
              <a:t>loan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disbursement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for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2269" y="5775452"/>
            <a:ext cx="16148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Borrower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Nominee.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5757" y="5988811"/>
            <a:ext cx="37814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1054735" algn="l"/>
              </a:tabLst>
            </a:pPr>
            <a:r>
              <a:rPr sz="1400" spc="-10" dirty="0">
                <a:latin typeface="Calibri"/>
                <a:cs typeface="Calibri"/>
              </a:rPr>
              <a:t>Educate</a:t>
            </a:r>
            <a:r>
              <a:rPr sz="1400" dirty="0">
                <a:latin typeface="Calibri"/>
                <a:cs typeface="Calibri"/>
              </a:rPr>
              <a:t>	clients</a:t>
            </a:r>
            <a:r>
              <a:rPr sz="1400" spc="3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3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Financial</a:t>
            </a:r>
            <a:r>
              <a:rPr sz="1400" spc="3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Digital</a:t>
            </a:r>
            <a:r>
              <a:rPr sz="1400" spc="3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Literacy,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2269" y="6201867"/>
            <a:ext cx="28492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Joint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Liability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Group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Responsibility.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959096" y="1552955"/>
            <a:ext cx="3007360" cy="2521585"/>
            <a:chOff x="4959096" y="1552955"/>
            <a:chExt cx="3007360" cy="2521585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52644" y="1552955"/>
              <a:ext cx="2813304" cy="191109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59096" y="3592067"/>
              <a:ext cx="1207770" cy="48234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23788" y="3592067"/>
              <a:ext cx="1299210" cy="48234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79920" y="3592067"/>
              <a:ext cx="683514" cy="48234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082285" y="3636721"/>
            <a:ext cx="244348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latin typeface="Calibri"/>
                <a:cs typeface="Calibri"/>
              </a:rPr>
              <a:t>Qualifying</a:t>
            </a:r>
            <a:r>
              <a:rPr sz="1700" b="1" spc="-45" dirty="0">
                <a:latin typeface="Calibri"/>
                <a:cs typeface="Calibri"/>
              </a:rPr>
              <a:t> </a:t>
            </a:r>
            <a:r>
              <a:rPr sz="1700" b="1" spc="-20" dirty="0">
                <a:latin typeface="Calibri"/>
                <a:cs typeface="Calibri"/>
              </a:rPr>
              <a:t>Test/House</a:t>
            </a:r>
            <a:r>
              <a:rPr sz="1700" b="1" spc="-4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Visit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82285" y="4111244"/>
            <a:ext cx="32042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Meet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group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visit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their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houses.</a:t>
            </a:r>
            <a:endParaRPr sz="14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1261110" algn="l"/>
                <a:tab pos="1925320" algn="l"/>
                <a:tab pos="2672080" algn="l"/>
                <a:tab pos="3041015" algn="l"/>
              </a:tabLst>
            </a:pPr>
            <a:r>
              <a:rPr sz="1400" spc="-10" dirty="0">
                <a:latin typeface="Calibri"/>
                <a:cs typeface="Calibri"/>
              </a:rPr>
              <a:t>Authorized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person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conduct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QT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to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82285" y="4537964"/>
            <a:ext cx="3209290" cy="173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715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ensure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information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Loan </a:t>
            </a:r>
            <a:r>
              <a:rPr sz="1400" dirty="0">
                <a:latin typeface="Calibri"/>
                <a:cs typeface="Calibri"/>
              </a:rPr>
              <a:t>Application</a:t>
            </a:r>
            <a:r>
              <a:rPr sz="1400" spc="18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form</a:t>
            </a:r>
            <a:r>
              <a:rPr sz="1400" spc="18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180" dirty="0">
                <a:latin typeface="Calibri"/>
                <a:cs typeface="Calibri"/>
              </a:rPr>
              <a:t>  </a:t>
            </a:r>
            <a:r>
              <a:rPr lang="en-US" sz="1400" dirty="0">
                <a:latin typeface="Calibri"/>
                <a:cs typeface="Calibri"/>
              </a:rPr>
              <a:t>correct,</a:t>
            </a:r>
            <a:r>
              <a:rPr sz="1400" spc="18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85" dirty="0">
                <a:latin typeface="Calibri"/>
                <a:cs typeface="Calibri"/>
              </a:rPr>
              <a:t>  </a:t>
            </a:r>
            <a:r>
              <a:rPr sz="1400" spc="-25" dirty="0">
                <a:latin typeface="Calibri"/>
                <a:cs typeface="Calibri"/>
              </a:rPr>
              <a:t>all </a:t>
            </a:r>
            <a:r>
              <a:rPr sz="1400" dirty="0">
                <a:latin typeface="Calibri"/>
                <a:cs typeface="Calibri"/>
              </a:rPr>
              <a:t>members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understand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SATYA’s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rules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regulations.</a:t>
            </a:r>
            <a:endParaRPr sz="1400" dirty="0">
              <a:latin typeface="Calibri"/>
              <a:cs typeface="Calibri"/>
            </a:endParaRPr>
          </a:p>
          <a:p>
            <a:pPr marL="296545" marR="5080" indent="-284480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Ensure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1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1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center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understands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all 	</a:t>
            </a:r>
            <a:r>
              <a:rPr sz="1400" dirty="0">
                <a:latin typeface="Calibri"/>
                <a:cs typeface="Calibri"/>
              </a:rPr>
              <a:t>SATYA</a:t>
            </a:r>
            <a:r>
              <a:rPr sz="1400" spc="4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digital</a:t>
            </a:r>
            <a:r>
              <a:rPr sz="1400" spc="4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platforms</a:t>
            </a:r>
            <a:r>
              <a:rPr sz="1400" spc="4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47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processes 	</a:t>
            </a:r>
            <a:r>
              <a:rPr sz="1400" dirty="0">
                <a:latin typeface="Calibri"/>
                <a:cs typeface="Calibri"/>
              </a:rPr>
              <a:t>(like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e-</a:t>
            </a:r>
            <a:r>
              <a:rPr sz="1400" dirty="0">
                <a:latin typeface="Calibri"/>
                <a:cs typeface="Calibri"/>
              </a:rPr>
              <a:t>sign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mechanism).</a:t>
            </a:r>
            <a:endParaRPr sz="1400" dirty="0">
              <a:latin typeface="Calibri"/>
              <a:cs typeface="Calibri"/>
            </a:endParaRPr>
          </a:p>
          <a:p>
            <a:pPr marL="297180" indent="-284480" algn="just">
              <a:lnSpc>
                <a:spcPct val="100000"/>
              </a:lnSpc>
              <a:buFont typeface="Arial MT"/>
              <a:buChar char="•"/>
              <a:tabLst>
                <a:tab pos="297180" algn="l"/>
              </a:tabLst>
            </a:pPr>
            <a:r>
              <a:rPr sz="1400" dirty="0">
                <a:latin typeface="Calibri"/>
                <a:cs typeface="Calibri"/>
              </a:rPr>
              <a:t>Ensure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loans</a:t>
            </a:r>
            <a:r>
              <a:rPr sz="1400" spc="1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used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only</a:t>
            </a:r>
            <a:r>
              <a:rPr sz="1400" spc="11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1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68797" y="6244844"/>
            <a:ext cx="292100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81380" algn="l"/>
                <a:tab pos="1316990" algn="l"/>
                <a:tab pos="2242185" algn="l"/>
              </a:tabLst>
            </a:pPr>
            <a:r>
              <a:rPr sz="1400" spc="-10" dirty="0">
                <a:latin typeface="Calibri"/>
                <a:cs typeface="Calibri"/>
              </a:rPr>
              <a:t>individual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and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household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purposes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mentioned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522207" y="1574291"/>
            <a:ext cx="3488054" cy="2439670"/>
            <a:chOff x="8522207" y="1574291"/>
            <a:chExt cx="3488054" cy="2439670"/>
          </a:xfrm>
        </p:grpSpPr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45295" y="1574291"/>
              <a:ext cx="2831592" cy="18836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22207" y="3532619"/>
              <a:ext cx="3487674" cy="480834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645779" y="3576954"/>
            <a:ext cx="322707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latin typeface="Calibri"/>
                <a:cs typeface="Calibri"/>
              </a:rPr>
              <a:t>Credit</a:t>
            </a:r>
            <a:r>
              <a:rPr sz="1700" b="1" spc="-4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Appraisal</a:t>
            </a:r>
            <a:r>
              <a:rPr sz="1700" b="1" spc="-6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&amp;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Loan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Sanctioning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45779" y="4050919"/>
            <a:ext cx="3362325" cy="173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spc="-10" dirty="0">
                <a:latin typeface="Calibri"/>
                <a:cs typeface="Calibri"/>
              </a:rPr>
              <a:t>Verify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Client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Identity,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Document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Screening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information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Verification</a:t>
            </a:r>
            <a:endParaRPr sz="1400" dirty="0">
              <a:latin typeface="Calibri"/>
              <a:cs typeface="Calibri"/>
            </a:endParaRPr>
          </a:p>
          <a:p>
            <a:pPr marL="299085" marR="107314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All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soft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copies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documents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borrower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nominee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verified </a:t>
            </a:r>
            <a:r>
              <a:rPr sz="1400" dirty="0">
                <a:latin typeface="Calibri"/>
                <a:cs typeface="Calibri"/>
              </a:rPr>
              <a:t>during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Credit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Appraisal.</a:t>
            </a:r>
            <a:endParaRPr sz="14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Signature </a:t>
            </a:r>
            <a:r>
              <a:rPr sz="1400" dirty="0">
                <a:latin typeface="Calibri"/>
                <a:cs typeface="Calibri"/>
              </a:rPr>
              <a:t>needs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20" dirty="0">
                <a:latin typeface="Calibri"/>
                <a:cs typeface="Calibri"/>
              </a:rPr>
              <a:t> done</a:t>
            </a:r>
            <a:endParaRPr sz="1400" dirty="0">
              <a:latin typeface="Calibri"/>
              <a:cs typeface="Calibri"/>
            </a:endParaRPr>
          </a:p>
          <a:p>
            <a:pPr marL="299085" marR="25209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400" spc="-10" dirty="0">
                <a:latin typeface="Calibri"/>
                <a:cs typeface="Calibri"/>
              </a:rPr>
              <a:t>Telephonic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Verification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must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this </a:t>
            </a:r>
            <a:r>
              <a:rPr sz="1400" spc="-10" dirty="0">
                <a:latin typeface="Calibri"/>
                <a:cs typeface="Calibri"/>
              </a:rPr>
              <a:t>process.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102864" y="24383"/>
            <a:ext cx="9028430" cy="2733040"/>
            <a:chOff x="3102864" y="24383"/>
            <a:chExt cx="9028430" cy="2733040"/>
          </a:xfrm>
        </p:grpSpPr>
        <p:sp>
          <p:nvSpPr>
            <p:cNvPr id="36" name="object 36"/>
            <p:cNvSpPr/>
            <p:nvPr/>
          </p:nvSpPr>
          <p:spPr>
            <a:xfrm>
              <a:off x="8089392" y="2289048"/>
              <a:ext cx="632460" cy="439420"/>
            </a:xfrm>
            <a:custGeom>
              <a:avLst/>
              <a:gdLst/>
              <a:ahLst/>
              <a:cxnLst/>
              <a:rect l="l" t="t" r="r" b="b"/>
              <a:pathLst>
                <a:path w="632459" h="439419">
                  <a:moveTo>
                    <a:pt x="413003" y="0"/>
                  </a:moveTo>
                  <a:lnTo>
                    <a:pt x="413003" y="109727"/>
                  </a:lnTo>
                  <a:lnTo>
                    <a:pt x="0" y="109727"/>
                  </a:lnTo>
                  <a:lnTo>
                    <a:pt x="0" y="329184"/>
                  </a:lnTo>
                  <a:lnTo>
                    <a:pt x="413003" y="329184"/>
                  </a:lnTo>
                  <a:lnTo>
                    <a:pt x="413003" y="438912"/>
                  </a:lnTo>
                  <a:lnTo>
                    <a:pt x="632459" y="219455"/>
                  </a:lnTo>
                  <a:lnTo>
                    <a:pt x="413003" y="0"/>
                  </a:lnTo>
                  <a:close/>
                </a:path>
              </a:pathLst>
            </a:custGeom>
            <a:solidFill>
              <a:srgbClr val="F89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089392" y="2289048"/>
              <a:ext cx="632460" cy="439420"/>
            </a:xfrm>
            <a:custGeom>
              <a:avLst/>
              <a:gdLst/>
              <a:ahLst/>
              <a:cxnLst/>
              <a:rect l="l" t="t" r="r" b="b"/>
              <a:pathLst>
                <a:path w="632459" h="439419">
                  <a:moveTo>
                    <a:pt x="0" y="109727"/>
                  </a:moveTo>
                  <a:lnTo>
                    <a:pt x="413003" y="109727"/>
                  </a:lnTo>
                  <a:lnTo>
                    <a:pt x="413003" y="0"/>
                  </a:lnTo>
                  <a:lnTo>
                    <a:pt x="632459" y="219455"/>
                  </a:lnTo>
                  <a:lnTo>
                    <a:pt x="413003" y="438912"/>
                  </a:lnTo>
                  <a:lnTo>
                    <a:pt x="413003" y="329184"/>
                  </a:lnTo>
                  <a:lnTo>
                    <a:pt x="0" y="329184"/>
                  </a:lnTo>
                  <a:lnTo>
                    <a:pt x="0" y="109727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370832" y="2313432"/>
              <a:ext cx="632460" cy="437515"/>
            </a:xfrm>
            <a:custGeom>
              <a:avLst/>
              <a:gdLst/>
              <a:ahLst/>
              <a:cxnLst/>
              <a:rect l="l" t="t" r="r" b="b"/>
              <a:pathLst>
                <a:path w="632460" h="437514">
                  <a:moveTo>
                    <a:pt x="413765" y="0"/>
                  </a:moveTo>
                  <a:lnTo>
                    <a:pt x="413765" y="109346"/>
                  </a:lnTo>
                  <a:lnTo>
                    <a:pt x="0" y="109346"/>
                  </a:lnTo>
                  <a:lnTo>
                    <a:pt x="0" y="328040"/>
                  </a:lnTo>
                  <a:lnTo>
                    <a:pt x="413765" y="328040"/>
                  </a:lnTo>
                  <a:lnTo>
                    <a:pt x="413765" y="437388"/>
                  </a:lnTo>
                  <a:lnTo>
                    <a:pt x="632459" y="218693"/>
                  </a:lnTo>
                  <a:lnTo>
                    <a:pt x="413765" y="0"/>
                  </a:lnTo>
                  <a:close/>
                </a:path>
              </a:pathLst>
            </a:custGeom>
            <a:solidFill>
              <a:srgbClr val="F89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70832" y="2313432"/>
              <a:ext cx="632460" cy="437515"/>
            </a:xfrm>
            <a:custGeom>
              <a:avLst/>
              <a:gdLst/>
              <a:ahLst/>
              <a:cxnLst/>
              <a:rect l="l" t="t" r="r" b="b"/>
              <a:pathLst>
                <a:path w="632460" h="437514">
                  <a:moveTo>
                    <a:pt x="0" y="109346"/>
                  </a:moveTo>
                  <a:lnTo>
                    <a:pt x="413765" y="109346"/>
                  </a:lnTo>
                  <a:lnTo>
                    <a:pt x="413765" y="0"/>
                  </a:lnTo>
                  <a:lnTo>
                    <a:pt x="632459" y="218693"/>
                  </a:lnTo>
                  <a:lnTo>
                    <a:pt x="413765" y="437388"/>
                  </a:lnTo>
                  <a:lnTo>
                    <a:pt x="413765" y="328040"/>
                  </a:lnTo>
                  <a:lnTo>
                    <a:pt x="0" y="328040"/>
                  </a:lnTo>
                  <a:lnTo>
                    <a:pt x="0" y="109346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30511" y="24383"/>
              <a:ext cx="2700528" cy="61417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232404" y="35051"/>
              <a:ext cx="5436235" cy="638810"/>
            </a:xfrm>
            <a:custGeom>
              <a:avLst/>
              <a:gdLst/>
              <a:ahLst/>
              <a:cxnLst/>
              <a:rect l="l" t="t" r="r" b="b"/>
              <a:pathLst>
                <a:path w="5436234" h="638810">
                  <a:moveTo>
                    <a:pt x="5436108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5436108" y="638556"/>
                  </a:lnTo>
                  <a:lnTo>
                    <a:pt x="543610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02864" y="24383"/>
              <a:ext cx="5805678" cy="787146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1094211" y="6426809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3232404" y="35051"/>
            <a:ext cx="5436235" cy="638810"/>
          </a:xfrm>
          <a:prstGeom prst="rect">
            <a:avLst/>
          </a:prstGeom>
          <a:ln w="12700">
            <a:solidFill>
              <a:srgbClr val="EC7C30"/>
            </a:solidFill>
          </a:ln>
        </p:spPr>
        <p:txBody>
          <a:bodyPr vert="horz" wrap="square" lIns="0" tIns="800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630"/>
              </a:spcBef>
            </a:pPr>
            <a:r>
              <a:rPr dirty="0"/>
              <a:t>Robust</a:t>
            </a:r>
            <a:r>
              <a:rPr spc="-125" dirty="0"/>
              <a:t> </a:t>
            </a:r>
            <a:r>
              <a:rPr dirty="0"/>
              <a:t>Digitized</a:t>
            </a:r>
            <a:r>
              <a:rPr spc="-125" dirty="0"/>
              <a:t> </a:t>
            </a:r>
            <a:r>
              <a:rPr dirty="0"/>
              <a:t>Business</a:t>
            </a:r>
            <a:r>
              <a:rPr spc="-125" dirty="0"/>
              <a:t> </a:t>
            </a:r>
            <a:r>
              <a:rPr spc="-10" dirty="0"/>
              <a:t>Processes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"/>
            <a:ext cx="12192000" cy="6858000"/>
            <a:chOff x="0" y="-3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3"/>
              <a:ext cx="1217218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3824" y="5948171"/>
              <a:ext cx="1408176" cy="909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394459" cy="880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168" y="3695687"/>
              <a:ext cx="717041" cy="4808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227" y="3695687"/>
              <a:ext cx="1015746" cy="48083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22884" y="3740277"/>
            <a:ext cx="12350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Calibri"/>
                <a:cs typeface="Calibri"/>
              </a:rPr>
              <a:t>Loan </a:t>
            </a:r>
            <a:r>
              <a:rPr sz="1700" b="1" spc="-10" dirty="0">
                <a:latin typeface="Calibri"/>
                <a:cs typeface="Calibri"/>
              </a:rPr>
              <a:t>Booking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2884" y="4316729"/>
            <a:ext cx="3388360" cy="119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3695" marR="5080" indent="-34163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Authorized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person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check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loan 	</a:t>
            </a:r>
            <a:r>
              <a:rPr sz="1400" dirty="0">
                <a:latin typeface="Calibri"/>
                <a:cs typeface="Calibri"/>
              </a:rPr>
              <a:t>files</a:t>
            </a:r>
            <a:r>
              <a:rPr sz="1400" spc="43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43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system</a:t>
            </a:r>
            <a:r>
              <a:rPr sz="1400" spc="4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4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based</a:t>
            </a:r>
            <a:r>
              <a:rPr sz="1400" spc="4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434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the 	</a:t>
            </a:r>
            <a:r>
              <a:rPr sz="1400" spc="-10" dirty="0">
                <a:latin typeface="Calibri"/>
                <a:cs typeface="Calibri"/>
              </a:rPr>
              <a:t>verification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will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booking.</a:t>
            </a:r>
            <a:endParaRPr sz="1400">
              <a:latin typeface="Calibri"/>
              <a:cs typeface="Calibri"/>
            </a:endParaRPr>
          </a:p>
          <a:p>
            <a:pPr marL="354330" indent="-341630" algn="just">
              <a:lnSpc>
                <a:spcPct val="100000"/>
              </a:lnSpc>
              <a:spcBef>
                <a:spcPts val="805"/>
              </a:spcBef>
              <a:buFont typeface="Arial MT"/>
              <a:buChar char="•"/>
              <a:tabLst>
                <a:tab pos="354330" algn="l"/>
              </a:tabLst>
            </a:pPr>
            <a:r>
              <a:rPr sz="1400" dirty="0">
                <a:latin typeface="Calibri"/>
                <a:cs typeface="Calibri"/>
              </a:rPr>
              <a:t>Booking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should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only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done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through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BH</a:t>
            </a:r>
            <a:endParaRPr sz="1400">
              <a:latin typeface="Calibri"/>
              <a:cs typeface="Calibri"/>
            </a:endParaRPr>
          </a:p>
          <a:p>
            <a:pPr marL="355600" algn="just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login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ID.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74108" y="3797795"/>
            <a:ext cx="1664970" cy="398780"/>
            <a:chOff x="4674108" y="3797795"/>
            <a:chExt cx="1664970" cy="39878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4108" y="3797795"/>
              <a:ext cx="593598" cy="3985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65776" y="3797795"/>
              <a:ext cx="1273302" cy="39853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773929" y="3832047"/>
            <a:ext cx="14516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Loan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Disbursement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73929" y="4259326"/>
            <a:ext cx="320929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545" marR="6350" indent="-28448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Loan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Disbursement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processed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Bank 	</a:t>
            </a:r>
            <a:r>
              <a:rPr sz="1400" dirty="0">
                <a:latin typeface="Calibri"/>
                <a:cs typeface="Calibri"/>
              </a:rPr>
              <a:t>Accounts</a:t>
            </a:r>
            <a:r>
              <a:rPr sz="1400" spc="1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1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Borrower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1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joint</a:t>
            </a:r>
            <a:r>
              <a:rPr sz="1400" spc="18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account 	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borrower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nominee.</a:t>
            </a:r>
            <a:endParaRPr sz="1400">
              <a:latin typeface="Calibri"/>
              <a:cs typeface="Calibri"/>
            </a:endParaRPr>
          </a:p>
          <a:p>
            <a:pPr marL="296545" marR="5080" indent="-284480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Loan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disbursement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done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office 	</a:t>
            </a:r>
            <a:r>
              <a:rPr sz="1400" dirty="0">
                <a:latin typeface="Calibri"/>
                <a:cs typeface="Calibri"/>
              </a:rPr>
              <a:t>team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booking.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31935" y="3706355"/>
            <a:ext cx="2817114" cy="39853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732011" y="3740658"/>
            <a:ext cx="26028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Loan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Collection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&amp;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Utilization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Check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32011" y="4167377"/>
            <a:ext cx="32092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917575" algn="l"/>
                <a:tab pos="1663064" algn="l"/>
                <a:tab pos="2033270" algn="l"/>
                <a:tab pos="2411095" algn="l"/>
                <a:tab pos="2989580" algn="l"/>
              </a:tabLst>
            </a:pPr>
            <a:r>
              <a:rPr sz="1400" spc="-10" dirty="0">
                <a:latin typeface="Calibri"/>
                <a:cs typeface="Calibri"/>
              </a:rPr>
              <a:t>Centre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Meeting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the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0" dirty="0">
                <a:latin typeface="Calibri"/>
                <a:cs typeface="Calibri"/>
              </a:rPr>
              <a:t>forum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for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8523" y="4380738"/>
            <a:ext cx="29197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1715" algn="l"/>
                <a:tab pos="1393190" algn="l"/>
                <a:tab pos="2499995" algn="l"/>
              </a:tabLst>
            </a:pPr>
            <a:r>
              <a:rPr sz="1400" spc="-10" dirty="0">
                <a:latin typeface="Calibri"/>
                <a:cs typeface="Calibri"/>
              </a:rPr>
              <a:t>repayment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of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instalments,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social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32011" y="4594097"/>
            <a:ext cx="320802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algn="just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awareness,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capacity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development.</a:t>
            </a:r>
            <a:endParaRPr sz="1400">
              <a:latin typeface="Calibri"/>
              <a:cs typeface="Calibri"/>
            </a:endParaRPr>
          </a:p>
          <a:p>
            <a:pPr marL="296545" marR="5080" indent="-284480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Loan</a:t>
            </a:r>
            <a:r>
              <a:rPr sz="1400" spc="20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Utilization</a:t>
            </a:r>
            <a:r>
              <a:rPr sz="1400" spc="2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Check</a:t>
            </a:r>
            <a:r>
              <a:rPr sz="1400" spc="2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done</a:t>
            </a:r>
            <a:r>
              <a:rPr sz="1400" spc="20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within</a:t>
            </a:r>
            <a:r>
              <a:rPr sz="1400" spc="22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60 	</a:t>
            </a:r>
            <a:r>
              <a:rPr sz="1400" dirty="0">
                <a:latin typeface="Calibri"/>
                <a:cs typeface="Calibri"/>
              </a:rPr>
              <a:t>days</a:t>
            </a:r>
            <a:r>
              <a:rPr sz="1400" spc="2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2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case</a:t>
            </a:r>
            <a:r>
              <a:rPr sz="1400" spc="22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2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monthly</a:t>
            </a:r>
            <a:r>
              <a:rPr sz="1400" spc="2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229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4-weekly 	</a:t>
            </a:r>
            <a:r>
              <a:rPr sz="1400" dirty="0">
                <a:latin typeface="Calibri"/>
                <a:cs typeface="Calibri"/>
              </a:rPr>
              <a:t>product.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(Currently </a:t>
            </a:r>
            <a:r>
              <a:rPr sz="1400" dirty="0">
                <a:latin typeface="Calibri"/>
                <a:cs typeface="Calibri"/>
              </a:rPr>
              <a:t>running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products)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32231" y="24383"/>
            <a:ext cx="11798935" cy="3511550"/>
            <a:chOff x="332231" y="24383"/>
            <a:chExt cx="11798935" cy="351155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2231" y="1588008"/>
              <a:ext cx="3028188" cy="19446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91455" y="1630680"/>
              <a:ext cx="2953511" cy="19050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33560" y="1908048"/>
              <a:ext cx="2378963" cy="14234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860536" y="1920239"/>
              <a:ext cx="1266444" cy="97078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089391" y="2289048"/>
              <a:ext cx="632460" cy="439420"/>
            </a:xfrm>
            <a:custGeom>
              <a:avLst/>
              <a:gdLst/>
              <a:ahLst/>
              <a:cxnLst/>
              <a:rect l="l" t="t" r="r" b="b"/>
              <a:pathLst>
                <a:path w="632459" h="439419">
                  <a:moveTo>
                    <a:pt x="413003" y="0"/>
                  </a:moveTo>
                  <a:lnTo>
                    <a:pt x="413003" y="109727"/>
                  </a:lnTo>
                  <a:lnTo>
                    <a:pt x="0" y="109727"/>
                  </a:lnTo>
                  <a:lnTo>
                    <a:pt x="0" y="329184"/>
                  </a:lnTo>
                  <a:lnTo>
                    <a:pt x="413003" y="329184"/>
                  </a:lnTo>
                  <a:lnTo>
                    <a:pt x="413003" y="438912"/>
                  </a:lnTo>
                  <a:lnTo>
                    <a:pt x="632459" y="219455"/>
                  </a:lnTo>
                  <a:lnTo>
                    <a:pt x="413003" y="0"/>
                  </a:lnTo>
                  <a:close/>
                </a:path>
              </a:pathLst>
            </a:custGeom>
            <a:solidFill>
              <a:srgbClr val="F89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089391" y="2289048"/>
              <a:ext cx="632460" cy="439420"/>
            </a:xfrm>
            <a:custGeom>
              <a:avLst/>
              <a:gdLst/>
              <a:ahLst/>
              <a:cxnLst/>
              <a:rect l="l" t="t" r="r" b="b"/>
              <a:pathLst>
                <a:path w="632459" h="439419">
                  <a:moveTo>
                    <a:pt x="0" y="109727"/>
                  </a:moveTo>
                  <a:lnTo>
                    <a:pt x="413003" y="109727"/>
                  </a:lnTo>
                  <a:lnTo>
                    <a:pt x="413003" y="0"/>
                  </a:lnTo>
                  <a:lnTo>
                    <a:pt x="632459" y="219455"/>
                  </a:lnTo>
                  <a:lnTo>
                    <a:pt x="413003" y="438912"/>
                  </a:lnTo>
                  <a:lnTo>
                    <a:pt x="413003" y="329184"/>
                  </a:lnTo>
                  <a:lnTo>
                    <a:pt x="0" y="329184"/>
                  </a:lnTo>
                  <a:lnTo>
                    <a:pt x="0" y="109727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43528" y="2340863"/>
              <a:ext cx="634365" cy="439420"/>
            </a:xfrm>
            <a:custGeom>
              <a:avLst/>
              <a:gdLst/>
              <a:ahLst/>
              <a:cxnLst/>
              <a:rect l="l" t="t" r="r" b="b"/>
              <a:pathLst>
                <a:path w="634364" h="439419">
                  <a:moveTo>
                    <a:pt x="414527" y="0"/>
                  </a:moveTo>
                  <a:lnTo>
                    <a:pt x="414527" y="109727"/>
                  </a:lnTo>
                  <a:lnTo>
                    <a:pt x="0" y="109727"/>
                  </a:lnTo>
                  <a:lnTo>
                    <a:pt x="0" y="329184"/>
                  </a:lnTo>
                  <a:lnTo>
                    <a:pt x="414527" y="329184"/>
                  </a:lnTo>
                  <a:lnTo>
                    <a:pt x="414527" y="438912"/>
                  </a:lnTo>
                  <a:lnTo>
                    <a:pt x="633984" y="219456"/>
                  </a:lnTo>
                  <a:lnTo>
                    <a:pt x="414527" y="0"/>
                  </a:lnTo>
                  <a:close/>
                </a:path>
              </a:pathLst>
            </a:custGeom>
            <a:solidFill>
              <a:srgbClr val="F89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43528" y="2340863"/>
              <a:ext cx="634365" cy="439420"/>
            </a:xfrm>
            <a:custGeom>
              <a:avLst/>
              <a:gdLst/>
              <a:ahLst/>
              <a:cxnLst/>
              <a:rect l="l" t="t" r="r" b="b"/>
              <a:pathLst>
                <a:path w="634364" h="439419">
                  <a:moveTo>
                    <a:pt x="0" y="109727"/>
                  </a:moveTo>
                  <a:lnTo>
                    <a:pt x="414527" y="109727"/>
                  </a:lnTo>
                  <a:lnTo>
                    <a:pt x="414527" y="0"/>
                  </a:lnTo>
                  <a:lnTo>
                    <a:pt x="633984" y="219456"/>
                  </a:lnTo>
                  <a:lnTo>
                    <a:pt x="414527" y="438912"/>
                  </a:lnTo>
                  <a:lnTo>
                    <a:pt x="414527" y="329184"/>
                  </a:lnTo>
                  <a:lnTo>
                    <a:pt x="0" y="329184"/>
                  </a:lnTo>
                  <a:lnTo>
                    <a:pt x="0" y="109727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30512" y="24383"/>
              <a:ext cx="2700528" cy="61417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232404" y="35051"/>
              <a:ext cx="5436235" cy="638810"/>
            </a:xfrm>
            <a:custGeom>
              <a:avLst/>
              <a:gdLst/>
              <a:ahLst/>
              <a:cxnLst/>
              <a:rect l="l" t="t" r="r" b="b"/>
              <a:pathLst>
                <a:path w="5436234" h="638810">
                  <a:moveTo>
                    <a:pt x="5436108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5436108" y="638556"/>
                  </a:lnTo>
                  <a:lnTo>
                    <a:pt x="543610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02864" y="24383"/>
              <a:ext cx="5805678" cy="787146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1094211" y="6426809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3232404" y="35051"/>
            <a:ext cx="5436235" cy="638810"/>
          </a:xfrm>
          <a:prstGeom prst="rect">
            <a:avLst/>
          </a:prstGeom>
          <a:ln w="12700">
            <a:solidFill>
              <a:srgbClr val="EC7C30"/>
            </a:solidFill>
          </a:ln>
        </p:spPr>
        <p:txBody>
          <a:bodyPr vert="horz" wrap="square" lIns="0" tIns="800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630"/>
              </a:spcBef>
            </a:pPr>
            <a:r>
              <a:rPr dirty="0"/>
              <a:t>Robust</a:t>
            </a:r>
            <a:r>
              <a:rPr spc="-125" dirty="0"/>
              <a:t> </a:t>
            </a:r>
            <a:r>
              <a:rPr dirty="0"/>
              <a:t>Digitized</a:t>
            </a:r>
            <a:r>
              <a:rPr spc="-125" dirty="0"/>
              <a:t> </a:t>
            </a:r>
            <a:r>
              <a:rPr dirty="0"/>
              <a:t>Business</a:t>
            </a:r>
            <a:r>
              <a:rPr spc="-125" dirty="0"/>
              <a:t> </a:t>
            </a:r>
            <a:r>
              <a:rPr spc="-10" dirty="0"/>
              <a:t>Processes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08175" cy="9098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0048" y="534162"/>
            <a:ext cx="45859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0000"/>
                </a:solidFill>
              </a:rPr>
              <a:t>Client</a:t>
            </a:r>
            <a:r>
              <a:rPr sz="3200" spc="-55" dirty="0">
                <a:solidFill>
                  <a:srgbClr val="000000"/>
                </a:solidFill>
              </a:rPr>
              <a:t> </a:t>
            </a:r>
            <a:r>
              <a:rPr sz="3200" spc="-10" dirty="0">
                <a:solidFill>
                  <a:srgbClr val="000000"/>
                </a:solidFill>
              </a:rPr>
              <a:t>Protection</a:t>
            </a:r>
            <a:r>
              <a:rPr sz="3200" spc="-95" dirty="0">
                <a:solidFill>
                  <a:srgbClr val="000000"/>
                </a:solidFill>
              </a:rPr>
              <a:t> </a:t>
            </a:r>
            <a:r>
              <a:rPr sz="3200" spc="-10" dirty="0">
                <a:solidFill>
                  <a:srgbClr val="000000"/>
                </a:solidFill>
              </a:rPr>
              <a:t>Principles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682" y="3689353"/>
            <a:ext cx="1978645" cy="180796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57980" y="3232226"/>
            <a:ext cx="5901055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Appropriate</a:t>
            </a:r>
            <a:r>
              <a:rPr sz="2400" b="1" spc="-5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product</a:t>
            </a:r>
            <a:r>
              <a:rPr sz="2400" b="1" spc="-3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design</a:t>
            </a:r>
            <a:r>
              <a:rPr sz="2400" b="1" spc="-4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and</a:t>
            </a:r>
            <a:r>
              <a:rPr sz="2400" b="1" spc="-3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delivery.</a:t>
            </a:r>
            <a:endParaRPr sz="2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</a:tabLst>
            </a:pP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Prevention</a:t>
            </a:r>
            <a:r>
              <a:rPr sz="2400" b="1" spc="-3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of</a:t>
            </a:r>
            <a:r>
              <a:rPr sz="2400" b="1" spc="-3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1F2023"/>
                </a:solidFill>
                <a:latin typeface="Calibri"/>
                <a:cs typeface="Calibri"/>
              </a:rPr>
              <a:t>over-</a:t>
            </a: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indebtedness.</a:t>
            </a:r>
            <a:endParaRPr sz="2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Transparency.</a:t>
            </a:r>
            <a:endParaRPr sz="2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Responsible</a:t>
            </a:r>
            <a:r>
              <a:rPr sz="2400" b="1" spc="-8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pricing.</a:t>
            </a:r>
            <a:endParaRPr sz="2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Fair</a:t>
            </a:r>
            <a:r>
              <a:rPr sz="2400" b="1" spc="-9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and</a:t>
            </a:r>
            <a:r>
              <a:rPr sz="2400" b="1" spc="-8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respectful</a:t>
            </a:r>
            <a:r>
              <a:rPr sz="2400" b="1" spc="-7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treatment</a:t>
            </a:r>
            <a:r>
              <a:rPr sz="2400" b="1" spc="-6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of</a:t>
            </a:r>
            <a:r>
              <a:rPr sz="2400" b="1" spc="-8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clients.</a:t>
            </a:r>
            <a:endParaRPr sz="2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400" b="1" spc="-20" dirty="0">
                <a:solidFill>
                  <a:srgbClr val="1F2023"/>
                </a:solidFill>
                <a:latin typeface="Calibri"/>
                <a:cs typeface="Calibri"/>
              </a:rPr>
              <a:t>Privacy,</a:t>
            </a:r>
            <a:r>
              <a:rPr sz="2400" b="1" spc="-5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1F2023"/>
                </a:solidFill>
                <a:latin typeface="Calibri"/>
                <a:cs typeface="Calibri"/>
              </a:rPr>
              <a:t>security,</a:t>
            </a:r>
            <a:r>
              <a:rPr sz="2400" b="1" spc="-4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and</a:t>
            </a:r>
            <a:r>
              <a:rPr sz="2400" b="1" spc="-5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integrity</a:t>
            </a:r>
            <a:r>
              <a:rPr sz="2400" b="1" spc="-3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of</a:t>
            </a:r>
            <a:r>
              <a:rPr sz="2400" b="1" spc="-5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client</a:t>
            </a:r>
            <a:r>
              <a:rPr sz="2400" b="1" spc="-4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data.</a:t>
            </a:r>
            <a:endParaRPr sz="2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Mechanisms</a:t>
            </a:r>
            <a:r>
              <a:rPr sz="2400" b="1" spc="-6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for</a:t>
            </a:r>
            <a:r>
              <a:rPr sz="2400" b="1" spc="-8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2023"/>
                </a:solidFill>
                <a:latin typeface="Calibri"/>
                <a:cs typeface="Calibri"/>
              </a:rPr>
              <a:t>complaint</a:t>
            </a:r>
            <a:r>
              <a:rPr sz="2400" b="1" spc="-8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1F2023"/>
                </a:solidFill>
                <a:latin typeface="Calibri"/>
                <a:cs typeface="Calibri"/>
              </a:rPr>
              <a:t>resolution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2226" y="1939798"/>
            <a:ext cx="3291840" cy="372110"/>
          </a:xfrm>
          <a:prstGeom prst="rect">
            <a:avLst/>
          </a:prstGeom>
          <a:solidFill>
            <a:srgbClr val="808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5"/>
              </a:lnSpc>
            </a:pPr>
            <a:r>
              <a:rPr sz="2400" b="1" dirty="0">
                <a:latin typeface="Calibri"/>
                <a:cs typeface="Calibri"/>
              </a:rPr>
              <a:t>What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is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Client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Protection?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97297" y="1617726"/>
            <a:ext cx="61182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client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protection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principles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is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standard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of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treatment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that </a:t>
            </a:r>
            <a:r>
              <a:rPr sz="1800" b="1" dirty="0">
                <a:latin typeface="Calibri"/>
                <a:cs typeface="Calibri"/>
              </a:rPr>
              <a:t>clients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should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expect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to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receive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when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doing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business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with </a:t>
            </a:r>
            <a:r>
              <a:rPr sz="1800" b="1" dirty="0">
                <a:latin typeface="Calibri"/>
                <a:cs typeface="Calibri"/>
              </a:rPr>
              <a:t>financial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service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providers.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0992" y="62484"/>
            <a:ext cx="2700528" cy="6156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938" y="1926082"/>
            <a:ext cx="3776979" cy="3348990"/>
            <a:chOff x="392938" y="1926082"/>
            <a:chExt cx="3776979" cy="3348990"/>
          </a:xfrm>
        </p:grpSpPr>
        <p:sp>
          <p:nvSpPr>
            <p:cNvPr id="3" name="object 3"/>
            <p:cNvSpPr/>
            <p:nvPr/>
          </p:nvSpPr>
          <p:spPr>
            <a:xfrm>
              <a:off x="399288" y="1932432"/>
              <a:ext cx="3764279" cy="3336290"/>
            </a:xfrm>
            <a:custGeom>
              <a:avLst/>
              <a:gdLst/>
              <a:ahLst/>
              <a:cxnLst/>
              <a:rect l="l" t="t" r="r" b="b"/>
              <a:pathLst>
                <a:path w="3764279" h="3336290">
                  <a:moveTo>
                    <a:pt x="3764279" y="0"/>
                  </a:moveTo>
                  <a:lnTo>
                    <a:pt x="0" y="0"/>
                  </a:lnTo>
                  <a:lnTo>
                    <a:pt x="0" y="3336036"/>
                  </a:lnTo>
                  <a:lnTo>
                    <a:pt x="3764279" y="3336036"/>
                  </a:lnTo>
                  <a:lnTo>
                    <a:pt x="37642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9288" y="1932432"/>
              <a:ext cx="3764279" cy="3336290"/>
            </a:xfrm>
            <a:custGeom>
              <a:avLst/>
              <a:gdLst/>
              <a:ahLst/>
              <a:cxnLst/>
              <a:rect l="l" t="t" r="r" b="b"/>
              <a:pathLst>
                <a:path w="3764279" h="3336290">
                  <a:moveTo>
                    <a:pt x="0" y="3336036"/>
                  </a:moveTo>
                  <a:lnTo>
                    <a:pt x="3764279" y="3336036"/>
                  </a:lnTo>
                  <a:lnTo>
                    <a:pt x="3764279" y="0"/>
                  </a:lnTo>
                  <a:lnTo>
                    <a:pt x="0" y="0"/>
                  </a:lnTo>
                  <a:lnTo>
                    <a:pt x="0" y="333603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83823" y="5948171"/>
            <a:ext cx="1408176" cy="90982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08175" cy="90982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58310" y="685800"/>
            <a:ext cx="4579620" cy="372110"/>
          </a:xfrm>
          <a:prstGeom prst="rect">
            <a:avLst/>
          </a:prstGeom>
          <a:solidFill>
            <a:srgbClr val="808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5"/>
              </a:lnSpc>
            </a:pPr>
            <a:r>
              <a:rPr sz="2400" dirty="0">
                <a:solidFill>
                  <a:srgbClr val="000000"/>
                </a:solidFill>
              </a:rPr>
              <a:t>Code</a:t>
            </a:r>
            <a:r>
              <a:rPr sz="2400" spc="-7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Of</a:t>
            </a:r>
            <a:r>
              <a:rPr sz="2400" spc="-7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Conduct/</a:t>
            </a:r>
            <a:r>
              <a:rPr sz="2400" spc="-6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Fair</a:t>
            </a:r>
            <a:r>
              <a:rPr sz="2400" spc="-80" dirty="0">
                <a:solidFill>
                  <a:srgbClr val="000000"/>
                </a:solidFill>
              </a:rPr>
              <a:t> </a:t>
            </a:r>
            <a:r>
              <a:rPr sz="2400" spc="-10" dirty="0">
                <a:solidFill>
                  <a:srgbClr val="000000"/>
                </a:solidFill>
              </a:rPr>
              <a:t>Practice</a:t>
            </a:r>
            <a:r>
              <a:rPr sz="2400" spc="-75" dirty="0">
                <a:solidFill>
                  <a:srgbClr val="000000"/>
                </a:solidFill>
              </a:rPr>
              <a:t> </a:t>
            </a:r>
            <a:r>
              <a:rPr sz="2400" spc="-20" dirty="0">
                <a:solidFill>
                  <a:srgbClr val="000000"/>
                </a:solidFill>
              </a:rPr>
              <a:t>Code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4684267" y="2904235"/>
            <a:ext cx="67240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A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code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conduct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is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set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rules,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policies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outlining </a:t>
            </a:r>
            <a:r>
              <a:rPr sz="2400" b="1" dirty="0">
                <a:latin typeface="Calibri"/>
                <a:cs typeface="Calibri"/>
              </a:rPr>
              <a:t>the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norms,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and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responsibilities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or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proper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practices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of </a:t>
            </a:r>
            <a:r>
              <a:rPr sz="2400" b="1" dirty="0">
                <a:latin typeface="Calibri"/>
                <a:cs typeface="Calibri"/>
              </a:rPr>
              <a:t>an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individual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party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or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an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organization.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2544" y="2072639"/>
            <a:ext cx="3479291" cy="305561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078729" y="1140078"/>
            <a:ext cx="18942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/>
                <a:cs typeface="Calibri"/>
              </a:rPr>
              <a:t>COC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or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FPC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60992" y="62484"/>
            <a:ext cx="2700528" cy="61569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83823" y="5948171"/>
            <a:ext cx="1408176" cy="9098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08175" cy="90982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90359" y="981187"/>
            <a:ext cx="8787765" cy="3848735"/>
            <a:chOff x="1490359" y="981187"/>
            <a:chExt cx="8787765" cy="384873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0359" y="981187"/>
              <a:ext cx="8787609" cy="38486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8968" y="1139951"/>
              <a:ext cx="8290559" cy="335127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727454" y="4847970"/>
            <a:ext cx="557149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215" indent="-183515">
              <a:lnSpc>
                <a:spcPct val="100000"/>
              </a:lnSpc>
              <a:spcBef>
                <a:spcPts val="100"/>
              </a:spcBef>
              <a:buSzPct val="83333"/>
              <a:buFont typeface="Calibri"/>
              <a:buChar char="•"/>
              <a:tabLst>
                <a:tab pos="196215" algn="l"/>
              </a:tabLst>
            </a:pPr>
            <a:r>
              <a:rPr sz="2400" b="1" spc="-10" dirty="0">
                <a:latin typeface="Calibri"/>
                <a:cs typeface="Calibri"/>
              </a:rPr>
              <a:t>Governance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and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Enforcement</a:t>
            </a:r>
            <a:endParaRPr sz="2400">
              <a:latin typeface="Calibri"/>
              <a:cs typeface="Calibri"/>
            </a:endParaRPr>
          </a:p>
          <a:p>
            <a:pPr marL="232410" indent="-219710">
              <a:lnSpc>
                <a:spcPct val="100000"/>
              </a:lnSpc>
              <a:buChar char="•"/>
              <a:tabLst>
                <a:tab pos="232410" algn="l"/>
              </a:tabLst>
            </a:pPr>
            <a:r>
              <a:rPr sz="2400" b="1" dirty="0">
                <a:latin typeface="Calibri"/>
                <a:cs typeface="Calibri"/>
              </a:rPr>
              <a:t>Formats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for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Board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resolution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and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Sign-</a:t>
            </a:r>
            <a:r>
              <a:rPr sz="2400" b="1" spc="-25" dirty="0">
                <a:latin typeface="Calibri"/>
                <a:cs typeface="Calibri"/>
              </a:rPr>
              <a:t>ups</a:t>
            </a:r>
            <a:endParaRPr sz="2400">
              <a:latin typeface="Calibri"/>
              <a:cs typeface="Calibri"/>
            </a:endParaRPr>
          </a:p>
          <a:p>
            <a:pPr marL="232410" indent="-219710">
              <a:lnSpc>
                <a:spcPct val="100000"/>
              </a:lnSpc>
              <a:buChar char="•"/>
              <a:tabLst>
                <a:tab pos="232410" algn="l"/>
              </a:tabLst>
            </a:pPr>
            <a:r>
              <a:rPr sz="2400" b="1" dirty="0">
                <a:latin typeface="Calibri"/>
                <a:cs typeface="Calibri"/>
              </a:rPr>
              <a:t>Format</a:t>
            </a:r>
            <a:r>
              <a:rPr sz="2400" b="1" spc="-1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for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adherence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report</a:t>
            </a:r>
            <a:endParaRPr sz="2400">
              <a:latin typeface="Calibri"/>
              <a:cs typeface="Calibri"/>
            </a:endParaRPr>
          </a:p>
          <a:p>
            <a:pPr marL="232410" indent="-219710">
              <a:lnSpc>
                <a:spcPct val="100000"/>
              </a:lnSpc>
              <a:buChar char="•"/>
              <a:tabLst>
                <a:tab pos="232410" algn="l"/>
              </a:tabLst>
            </a:pPr>
            <a:r>
              <a:rPr sz="2400" b="1" dirty="0">
                <a:latin typeface="Calibri"/>
                <a:cs typeface="Calibri"/>
              </a:rPr>
              <a:t>Disclosure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to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customers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7908" rIns="0" bIns="0" rtlCol="0">
            <a:spAutoFit/>
          </a:bodyPr>
          <a:lstStyle/>
          <a:p>
            <a:pPr marL="23622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000000"/>
                </a:solidFill>
              </a:rPr>
              <a:t>Components</a:t>
            </a:r>
            <a:endParaRPr sz="3200"/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60992" y="62484"/>
            <a:ext cx="2700528" cy="6156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3563" cy="64465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92023"/>
            <a:ext cx="7886065" cy="5447030"/>
            <a:chOff x="0" y="192023"/>
            <a:chExt cx="7886065" cy="54470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29717"/>
              <a:ext cx="3565199" cy="43726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388363"/>
              <a:ext cx="3226307" cy="38755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3323" y="1193279"/>
              <a:ext cx="3808603" cy="44455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68395" y="1388363"/>
              <a:ext cx="3238500" cy="38755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5779" y="192023"/>
              <a:ext cx="3550158" cy="100660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8686" rIns="0" bIns="0" rtlCol="0">
            <a:spAutoFit/>
          </a:bodyPr>
          <a:lstStyle/>
          <a:p>
            <a:pPr marL="212471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0000"/>
                </a:solidFill>
              </a:rPr>
              <a:t>Element</a:t>
            </a:r>
            <a:r>
              <a:rPr sz="3600" spc="-35" dirty="0">
                <a:solidFill>
                  <a:srgbClr val="FF0000"/>
                </a:solidFill>
              </a:rPr>
              <a:t> </a:t>
            </a:r>
            <a:r>
              <a:rPr sz="3600" dirty="0">
                <a:solidFill>
                  <a:srgbClr val="FF0000"/>
                </a:solidFill>
              </a:rPr>
              <a:t>of</a:t>
            </a:r>
            <a:r>
              <a:rPr sz="3600" spc="-35" dirty="0">
                <a:solidFill>
                  <a:srgbClr val="FF0000"/>
                </a:solidFill>
              </a:rPr>
              <a:t> </a:t>
            </a:r>
            <a:r>
              <a:rPr sz="3600" spc="-25" dirty="0">
                <a:solidFill>
                  <a:srgbClr val="FF0000"/>
                </a:solidFill>
              </a:rPr>
              <a:t>COC</a:t>
            </a:r>
            <a:endParaRPr sz="3600"/>
          </a:p>
        </p:txBody>
      </p:sp>
      <p:grpSp>
        <p:nvGrpSpPr>
          <p:cNvPr id="10" name="object 10"/>
          <p:cNvGrpSpPr/>
          <p:nvPr/>
        </p:nvGrpSpPr>
        <p:grpSpPr>
          <a:xfrm>
            <a:off x="6225540" y="92964"/>
            <a:ext cx="5962015" cy="5171440"/>
            <a:chOff x="6225540" y="92964"/>
            <a:chExt cx="5962015" cy="517144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5540" y="1388364"/>
              <a:ext cx="5961888" cy="38755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60992" y="92964"/>
              <a:ext cx="2700528" cy="6141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08175" cy="90982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01168" y="339852"/>
            <a:ext cx="7752715" cy="5608320"/>
            <a:chOff x="201168" y="339852"/>
            <a:chExt cx="7752715" cy="56083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168" y="1371599"/>
              <a:ext cx="7752587" cy="45765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4844" y="339852"/>
              <a:ext cx="3938778" cy="111633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06722" y="456056"/>
            <a:ext cx="33064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F0000"/>
                </a:solidFill>
              </a:rPr>
              <a:t>Element</a:t>
            </a:r>
            <a:r>
              <a:rPr sz="4000" spc="-85" dirty="0">
                <a:solidFill>
                  <a:srgbClr val="FF0000"/>
                </a:solidFill>
              </a:rPr>
              <a:t> </a:t>
            </a:r>
            <a:r>
              <a:rPr sz="4000" dirty="0">
                <a:solidFill>
                  <a:srgbClr val="FF0000"/>
                </a:solidFill>
              </a:rPr>
              <a:t>of</a:t>
            </a:r>
            <a:r>
              <a:rPr sz="4000" spc="-90" dirty="0">
                <a:solidFill>
                  <a:srgbClr val="FF0000"/>
                </a:solidFill>
              </a:rPr>
              <a:t> </a:t>
            </a:r>
            <a:r>
              <a:rPr sz="4000" spc="-25" dirty="0">
                <a:solidFill>
                  <a:srgbClr val="FF0000"/>
                </a:solidFill>
              </a:rPr>
              <a:t>COC</a:t>
            </a:r>
            <a:endParaRPr sz="4000"/>
          </a:p>
        </p:txBody>
      </p:sp>
      <p:grpSp>
        <p:nvGrpSpPr>
          <p:cNvPr id="7" name="object 7"/>
          <p:cNvGrpSpPr/>
          <p:nvPr/>
        </p:nvGrpSpPr>
        <p:grpSpPr>
          <a:xfrm>
            <a:off x="7953756" y="62484"/>
            <a:ext cx="4208145" cy="5893435"/>
            <a:chOff x="7953756" y="62484"/>
            <a:chExt cx="4208145" cy="589343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3756" y="1371600"/>
              <a:ext cx="3895344" cy="45841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60992" y="62484"/>
              <a:ext cx="2700528" cy="6156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1359" y="0"/>
            <a:ext cx="5659755" cy="970280"/>
            <a:chOff x="3261359" y="0"/>
            <a:chExt cx="5659755" cy="970280"/>
          </a:xfrm>
        </p:grpSpPr>
        <p:sp>
          <p:nvSpPr>
            <p:cNvPr id="3" name="object 3"/>
            <p:cNvSpPr/>
            <p:nvPr/>
          </p:nvSpPr>
          <p:spPr>
            <a:xfrm>
              <a:off x="3336035" y="71627"/>
              <a:ext cx="5495925" cy="646430"/>
            </a:xfrm>
            <a:custGeom>
              <a:avLst/>
              <a:gdLst/>
              <a:ahLst/>
              <a:cxnLst/>
              <a:rect l="l" t="t" r="r" b="b"/>
              <a:pathLst>
                <a:path w="5495925" h="646430">
                  <a:moveTo>
                    <a:pt x="5495544" y="0"/>
                  </a:moveTo>
                  <a:lnTo>
                    <a:pt x="0" y="0"/>
                  </a:lnTo>
                  <a:lnTo>
                    <a:pt x="0" y="646176"/>
                  </a:lnTo>
                  <a:lnTo>
                    <a:pt x="5495544" y="646176"/>
                  </a:lnTo>
                  <a:lnTo>
                    <a:pt x="5495544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1359" y="0"/>
              <a:ext cx="5659374" cy="97002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39744" y="75691"/>
            <a:ext cx="5090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Zero</a:t>
            </a:r>
            <a:r>
              <a:rPr sz="3600" spc="-130" dirty="0"/>
              <a:t> </a:t>
            </a:r>
            <a:r>
              <a:rPr sz="3600" spc="-45" dirty="0"/>
              <a:t>Tolerance</a:t>
            </a:r>
            <a:r>
              <a:rPr sz="3600" spc="-135" dirty="0"/>
              <a:t> </a:t>
            </a:r>
            <a:r>
              <a:rPr sz="3600" dirty="0"/>
              <a:t>Policy</a:t>
            </a:r>
            <a:r>
              <a:rPr sz="3600" spc="-130" dirty="0"/>
              <a:t> </a:t>
            </a:r>
            <a:r>
              <a:rPr sz="3600" spc="-10" dirty="0"/>
              <a:t>(ZTP)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232786" y="899921"/>
            <a:ext cx="9220200" cy="55085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489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Arial"/>
              <a:cs typeface="Arial"/>
            </a:endParaRPr>
          </a:p>
          <a:p>
            <a:pPr marL="154178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EC7C30"/>
                </a:solidFill>
                <a:latin typeface="Arial"/>
                <a:cs typeface="Arial"/>
              </a:rPr>
              <a:t>Strict</a:t>
            </a:r>
            <a:r>
              <a:rPr sz="1400" b="1" spc="-45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EC7C30"/>
                </a:solidFill>
                <a:latin typeface="Arial"/>
                <a:cs typeface="Arial"/>
              </a:rPr>
              <a:t>Disciplinary</a:t>
            </a:r>
            <a:r>
              <a:rPr sz="1400" b="1" spc="-60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EC7C30"/>
                </a:solidFill>
                <a:latin typeface="Arial"/>
                <a:cs typeface="Arial"/>
              </a:rPr>
              <a:t>action</a:t>
            </a:r>
            <a:r>
              <a:rPr sz="1400" b="1" spc="-45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EC7C30"/>
                </a:solidFill>
                <a:latin typeface="Arial"/>
                <a:cs typeface="Arial"/>
              </a:rPr>
              <a:t>to</a:t>
            </a:r>
            <a:r>
              <a:rPr sz="1400" b="1" spc="-25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EC7C30"/>
                </a:solidFill>
                <a:latin typeface="Arial"/>
                <a:cs typeface="Arial"/>
              </a:rPr>
              <a:t>be</a:t>
            </a:r>
            <a:r>
              <a:rPr sz="1400" b="1" spc="-35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EC7C30"/>
                </a:solidFill>
                <a:latin typeface="Arial"/>
                <a:cs typeface="Arial"/>
              </a:rPr>
              <a:t>taken</a:t>
            </a:r>
            <a:r>
              <a:rPr sz="1400" b="1" spc="-35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EC7C30"/>
                </a:solidFill>
                <a:latin typeface="Arial"/>
                <a:cs typeface="Arial"/>
              </a:rPr>
              <a:t>if</a:t>
            </a:r>
            <a:r>
              <a:rPr sz="1400" b="1" spc="-30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EC7C30"/>
                </a:solidFill>
                <a:latin typeface="Arial"/>
                <a:cs typeface="Arial"/>
              </a:rPr>
              <a:t>found</a:t>
            </a:r>
            <a:r>
              <a:rPr sz="1400" b="1" spc="-40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EC7C30"/>
                </a:solidFill>
                <a:latin typeface="Arial"/>
                <a:cs typeface="Arial"/>
              </a:rPr>
              <a:t>guilty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5"/>
              </a:spcBef>
            </a:pPr>
            <a:endParaRPr sz="1400" dirty="0">
              <a:latin typeface="Arial"/>
              <a:cs typeface="Arial"/>
            </a:endParaRPr>
          </a:p>
          <a:p>
            <a:pPr marL="29845">
              <a:lnSpc>
                <a:spcPct val="100000"/>
              </a:lnSpc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No</a:t>
            </a:r>
            <a:r>
              <a:rPr sz="1800" b="1" spc="-1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Agents Involvement</a:t>
            </a:r>
            <a:r>
              <a:rPr sz="1800" b="1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directly</a:t>
            </a:r>
            <a:r>
              <a:rPr sz="1800" b="1" spc="-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indirectly)</a:t>
            </a:r>
            <a:endParaRPr sz="1800" dirty="0">
              <a:latin typeface="Arial"/>
              <a:cs typeface="Arial"/>
            </a:endParaRPr>
          </a:p>
          <a:p>
            <a:pPr marL="31750" marR="1438275" indent="-6985">
              <a:lnSpc>
                <a:spcPct val="145400"/>
              </a:lnSpc>
              <a:spcBef>
                <a:spcPts val="70"/>
              </a:spcBef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No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Transactions</a:t>
            </a:r>
            <a:r>
              <a:rPr sz="1800" b="1" spc="-1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18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staff’s</a:t>
            </a:r>
            <a:r>
              <a:rPr sz="1800" b="1" spc="-1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account,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material</a:t>
            </a:r>
            <a:r>
              <a:rPr sz="1800" b="1" spc="-16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/immaterial</a:t>
            </a:r>
            <a:r>
              <a:rPr sz="1800" b="1" spc="-1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with</a:t>
            </a:r>
            <a:r>
              <a:rPr sz="1800" b="1" spc="1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CSP</a:t>
            </a:r>
            <a:r>
              <a:rPr sz="1800" b="1" spc="-2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vendor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No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Personal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Transactions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with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Client/Spouse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co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borrower</a:t>
            </a:r>
            <a:endParaRPr sz="1800" dirty="0">
              <a:latin typeface="Arial"/>
              <a:cs typeface="Arial"/>
            </a:endParaRPr>
          </a:p>
          <a:p>
            <a:pPr marL="38100" marR="4034154" indent="-13335">
              <a:lnSpc>
                <a:spcPct val="139400"/>
              </a:lnSpc>
              <a:spcBef>
                <a:spcPts val="470"/>
              </a:spcBef>
            </a:pPr>
            <a:r>
              <a:rPr sz="1800" b="1" dirty="0">
                <a:latin typeface="Arial"/>
                <a:cs typeface="Arial"/>
              </a:rPr>
              <a:t>No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exchange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materialistic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things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with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clients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No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E-Sign</a:t>
            </a:r>
            <a:r>
              <a:rPr sz="1800" b="1" spc="-2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Fudging</a:t>
            </a:r>
            <a:endParaRPr sz="1800" dirty="0">
              <a:latin typeface="Arial"/>
              <a:cs typeface="Arial"/>
            </a:endParaRPr>
          </a:p>
          <a:p>
            <a:pPr marL="43815">
              <a:lnSpc>
                <a:spcPct val="100000"/>
              </a:lnSpc>
              <a:spcBef>
                <a:spcPts val="1005"/>
              </a:spcBef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No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Sharing</a:t>
            </a:r>
            <a:r>
              <a:rPr sz="1800" b="1" spc="-1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14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ID</a:t>
            </a:r>
            <a:r>
              <a:rPr sz="1800" b="1" spc="-1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and</a:t>
            </a:r>
            <a:r>
              <a:rPr sz="1800" b="1" spc="-1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password</a:t>
            </a:r>
            <a:r>
              <a:rPr sz="1800" b="1" spc="-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organization</a:t>
            </a:r>
            <a:endParaRPr sz="1800" dirty="0">
              <a:latin typeface="Arial"/>
              <a:cs typeface="Arial"/>
            </a:endParaRPr>
          </a:p>
          <a:p>
            <a:pPr marL="12700" marR="3749675">
              <a:lnSpc>
                <a:spcPct val="151900"/>
              </a:lnSpc>
              <a:spcBef>
                <a:spcPts val="285"/>
              </a:spcBef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No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Wrong</a:t>
            </a:r>
            <a:r>
              <a:rPr sz="1800" b="1" spc="-18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mobile</a:t>
            </a:r>
            <a:r>
              <a:rPr sz="1800" b="1" spc="-18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number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clients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be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captured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No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KYC</a:t>
            </a:r>
            <a:r>
              <a:rPr sz="1800" b="1" spc="-1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Manipulation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No</a:t>
            </a:r>
            <a:r>
              <a:rPr sz="1800" b="1" spc="-1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alcoholism,</a:t>
            </a:r>
            <a:r>
              <a:rPr sz="1800" b="1" spc="-6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smoking,</a:t>
            </a:r>
            <a:r>
              <a:rPr sz="1800" b="1" spc="-7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tobacco</a:t>
            </a:r>
            <a:r>
              <a:rPr sz="1800" b="1" spc="-6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and</a:t>
            </a:r>
            <a:r>
              <a:rPr sz="1800" b="1" spc="-9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non-vegetarian</a:t>
            </a:r>
            <a:r>
              <a:rPr sz="1800" b="1" spc="-7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policy</a:t>
            </a:r>
            <a:endParaRPr sz="1800" dirty="0">
              <a:latin typeface="Arial"/>
              <a:cs typeface="Arial"/>
            </a:endParaRPr>
          </a:p>
          <a:p>
            <a:pPr marL="44450">
              <a:lnSpc>
                <a:spcPts val="1895"/>
              </a:lnSpc>
              <a:spcBef>
                <a:spcPts val="1820"/>
              </a:spcBef>
            </a:pPr>
            <a:r>
              <a:rPr sz="1600" b="1" spc="-25" dirty="0">
                <a:solidFill>
                  <a:srgbClr val="03813E"/>
                </a:solidFill>
                <a:latin typeface="Arial"/>
                <a:cs typeface="Arial"/>
              </a:rPr>
              <a:t>RM/AM-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Credit/Auditors:</a:t>
            </a:r>
            <a:r>
              <a:rPr sz="1600" b="1" spc="1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They</a:t>
            </a:r>
            <a:r>
              <a:rPr sz="1600" b="1" spc="-2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are</a:t>
            </a:r>
            <a:r>
              <a:rPr sz="1600" b="1" spc="-2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accountable to</a:t>
            </a:r>
            <a:r>
              <a:rPr sz="1600" b="1" spc="-1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highlight the</a:t>
            </a:r>
            <a:r>
              <a:rPr sz="1600" b="1" spc="-2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3813E"/>
                </a:solidFill>
                <a:latin typeface="Arial"/>
                <a:cs typeface="Arial"/>
              </a:rPr>
              <a:t>non-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compliance</a:t>
            </a:r>
            <a:r>
              <a:rPr sz="1600" b="1" spc="10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or</a:t>
            </a:r>
            <a:r>
              <a:rPr sz="1600" b="1" spc="-30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breach</a:t>
            </a:r>
            <a:r>
              <a:rPr sz="1600" b="1" spc="-30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in</a:t>
            </a:r>
            <a:r>
              <a:rPr sz="1600" b="1" spc="-1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03813E"/>
                </a:solidFill>
                <a:latin typeface="Arial"/>
                <a:cs typeface="Arial"/>
              </a:rPr>
              <a:t>the</a:t>
            </a:r>
            <a:endParaRPr sz="1600" dirty="0">
              <a:latin typeface="Arial"/>
              <a:cs typeface="Arial"/>
            </a:endParaRPr>
          </a:p>
          <a:p>
            <a:pPr marL="44450">
              <a:lnSpc>
                <a:spcPts val="1895"/>
              </a:lnSpc>
            </a:pPr>
            <a:r>
              <a:rPr sz="1600" b="1" spc="-10" dirty="0">
                <a:solidFill>
                  <a:srgbClr val="03813E"/>
                </a:solidFill>
                <a:latin typeface="Arial"/>
                <a:cs typeface="Arial"/>
              </a:rPr>
              <a:t>process</a:t>
            </a:r>
            <a:endParaRPr sz="1600" dirty="0">
              <a:latin typeface="Arial"/>
              <a:cs typeface="Arial"/>
            </a:endParaRPr>
          </a:p>
          <a:p>
            <a:pPr marL="43815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03813E"/>
                </a:solidFill>
                <a:latin typeface="Arial"/>
                <a:cs typeface="Arial"/>
              </a:rPr>
              <a:t>ZM/SH’s:</a:t>
            </a:r>
            <a:r>
              <a:rPr sz="1600" b="1" spc="-8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They</a:t>
            </a:r>
            <a:r>
              <a:rPr sz="1600" b="1" spc="-7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3813E"/>
                </a:solidFill>
                <a:latin typeface="Arial"/>
                <a:cs typeface="Arial"/>
              </a:rPr>
              <a:t>are</a:t>
            </a:r>
            <a:r>
              <a:rPr sz="1600" b="1" spc="-8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3813E"/>
                </a:solidFill>
                <a:latin typeface="Arial"/>
                <a:cs typeface="Arial"/>
              </a:rPr>
              <a:t>required</a:t>
            </a:r>
            <a:r>
              <a:rPr sz="1600" b="1" spc="-4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3813E"/>
                </a:solidFill>
                <a:latin typeface="Arial"/>
                <a:cs typeface="Arial"/>
              </a:rPr>
              <a:t>to</a:t>
            </a:r>
            <a:r>
              <a:rPr sz="1600" b="1" spc="-9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3813E"/>
                </a:solidFill>
                <a:latin typeface="Arial"/>
                <a:cs typeface="Arial"/>
              </a:rPr>
              <a:t>take</a:t>
            </a:r>
            <a:r>
              <a:rPr sz="1600" b="1" spc="-90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3813E"/>
                </a:solidFill>
                <a:latin typeface="Arial"/>
                <a:cs typeface="Arial"/>
              </a:rPr>
              <a:t>appropriate</a:t>
            </a:r>
            <a:r>
              <a:rPr sz="1600" b="1" spc="-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3813E"/>
                </a:solidFill>
                <a:latin typeface="Arial"/>
                <a:cs typeface="Arial"/>
              </a:rPr>
              <a:t>action</a:t>
            </a:r>
            <a:r>
              <a:rPr sz="1600" b="1" spc="-65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3813E"/>
                </a:solidFill>
                <a:latin typeface="Arial"/>
                <a:cs typeface="Arial"/>
              </a:rPr>
              <a:t>against</a:t>
            </a:r>
            <a:r>
              <a:rPr sz="1600" b="1" spc="-50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3813E"/>
                </a:solidFill>
                <a:latin typeface="Arial"/>
                <a:cs typeface="Arial"/>
              </a:rPr>
              <a:t>such</a:t>
            </a:r>
            <a:r>
              <a:rPr sz="1600" b="1" spc="-100" dirty="0">
                <a:solidFill>
                  <a:srgbClr val="03813E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3813E"/>
                </a:solidFill>
                <a:latin typeface="Arial"/>
                <a:cs typeface="Arial"/>
              </a:rPr>
              <a:t>employees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70788" y="1525524"/>
            <a:ext cx="228600" cy="439420"/>
            <a:chOff x="970788" y="1525524"/>
            <a:chExt cx="228600" cy="4394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7176" y="1525524"/>
              <a:ext cx="114300" cy="822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70788" y="1635252"/>
              <a:ext cx="228600" cy="329565"/>
            </a:xfrm>
            <a:custGeom>
              <a:avLst/>
              <a:gdLst/>
              <a:ahLst/>
              <a:cxnLst/>
              <a:rect l="l" t="t" r="r" b="b"/>
              <a:pathLst>
                <a:path w="228600" h="329564">
                  <a:moveTo>
                    <a:pt x="114300" y="0"/>
                  </a:moveTo>
                  <a:lnTo>
                    <a:pt x="69488" y="2762"/>
                  </a:lnTo>
                  <a:lnTo>
                    <a:pt x="25387" y="11048"/>
                  </a:lnTo>
                  <a:lnTo>
                    <a:pt x="0" y="36956"/>
                  </a:lnTo>
                  <a:lnTo>
                    <a:pt x="0" y="137159"/>
                  </a:lnTo>
                  <a:lnTo>
                    <a:pt x="2516" y="146825"/>
                  </a:lnTo>
                  <a:lnTo>
                    <a:pt x="9428" y="154860"/>
                  </a:lnTo>
                  <a:lnTo>
                    <a:pt x="19775" y="160680"/>
                  </a:lnTo>
                  <a:lnTo>
                    <a:pt x="32600" y="163702"/>
                  </a:lnTo>
                  <a:lnTo>
                    <a:pt x="0" y="228345"/>
                  </a:lnTo>
                  <a:lnTo>
                    <a:pt x="0" y="274319"/>
                  </a:lnTo>
                  <a:lnTo>
                    <a:pt x="57150" y="274319"/>
                  </a:lnTo>
                  <a:lnTo>
                    <a:pt x="57150" y="329183"/>
                  </a:lnTo>
                  <a:lnTo>
                    <a:pt x="171450" y="329183"/>
                  </a:lnTo>
                  <a:lnTo>
                    <a:pt x="171450" y="274319"/>
                  </a:lnTo>
                  <a:lnTo>
                    <a:pt x="228600" y="274319"/>
                  </a:lnTo>
                  <a:lnTo>
                    <a:pt x="228600" y="228345"/>
                  </a:lnTo>
                  <a:lnTo>
                    <a:pt x="195999" y="163702"/>
                  </a:lnTo>
                  <a:lnTo>
                    <a:pt x="208824" y="160680"/>
                  </a:lnTo>
                  <a:lnTo>
                    <a:pt x="219171" y="154860"/>
                  </a:lnTo>
                  <a:lnTo>
                    <a:pt x="226083" y="146825"/>
                  </a:lnTo>
                  <a:lnTo>
                    <a:pt x="228600" y="137159"/>
                  </a:lnTo>
                  <a:lnTo>
                    <a:pt x="228600" y="36956"/>
                  </a:lnTo>
                  <a:lnTo>
                    <a:pt x="159111" y="276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38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877049" y="2925825"/>
            <a:ext cx="367030" cy="681990"/>
          </a:xfrm>
          <a:custGeom>
            <a:avLst/>
            <a:gdLst/>
            <a:ahLst/>
            <a:cxnLst/>
            <a:rect l="l" t="t" r="r" b="b"/>
            <a:pathLst>
              <a:path w="367030" h="681989">
                <a:moveTo>
                  <a:pt x="82003" y="487641"/>
                </a:moveTo>
                <a:lnTo>
                  <a:pt x="0" y="399097"/>
                </a:lnTo>
                <a:lnTo>
                  <a:pt x="0" y="537032"/>
                </a:lnTo>
                <a:lnTo>
                  <a:pt x="10629" y="546531"/>
                </a:lnTo>
                <a:lnTo>
                  <a:pt x="17081" y="552615"/>
                </a:lnTo>
                <a:lnTo>
                  <a:pt x="82003" y="487641"/>
                </a:lnTo>
                <a:close/>
              </a:path>
              <a:path w="367030" h="681989">
                <a:moveTo>
                  <a:pt x="351180" y="582637"/>
                </a:moveTo>
                <a:lnTo>
                  <a:pt x="348145" y="576173"/>
                </a:lnTo>
                <a:lnTo>
                  <a:pt x="342074" y="573887"/>
                </a:lnTo>
                <a:lnTo>
                  <a:pt x="335622" y="571233"/>
                </a:lnTo>
                <a:lnTo>
                  <a:pt x="328777" y="569328"/>
                </a:lnTo>
                <a:lnTo>
                  <a:pt x="313982" y="567055"/>
                </a:lnTo>
                <a:lnTo>
                  <a:pt x="306374" y="567817"/>
                </a:lnTo>
                <a:lnTo>
                  <a:pt x="277380" y="596341"/>
                </a:lnTo>
                <a:lnTo>
                  <a:pt x="276910" y="602627"/>
                </a:lnTo>
                <a:lnTo>
                  <a:pt x="277215" y="608990"/>
                </a:lnTo>
                <a:lnTo>
                  <a:pt x="278282" y="615315"/>
                </a:lnTo>
                <a:lnTo>
                  <a:pt x="274104" y="613410"/>
                </a:lnTo>
                <a:lnTo>
                  <a:pt x="269176" y="612267"/>
                </a:lnTo>
                <a:lnTo>
                  <a:pt x="264617" y="613029"/>
                </a:lnTo>
                <a:lnTo>
                  <a:pt x="258546" y="613791"/>
                </a:lnTo>
                <a:lnTo>
                  <a:pt x="252844" y="617588"/>
                </a:lnTo>
                <a:lnTo>
                  <a:pt x="249809" y="622909"/>
                </a:lnTo>
                <a:lnTo>
                  <a:pt x="249428" y="623290"/>
                </a:lnTo>
                <a:lnTo>
                  <a:pt x="249047" y="624052"/>
                </a:lnTo>
                <a:lnTo>
                  <a:pt x="249047" y="624814"/>
                </a:lnTo>
                <a:lnTo>
                  <a:pt x="241693" y="620255"/>
                </a:lnTo>
                <a:lnTo>
                  <a:pt x="233959" y="616496"/>
                </a:lnTo>
                <a:lnTo>
                  <a:pt x="226098" y="613968"/>
                </a:lnTo>
                <a:lnTo>
                  <a:pt x="218300" y="613029"/>
                </a:lnTo>
                <a:lnTo>
                  <a:pt x="212979" y="613029"/>
                </a:lnTo>
                <a:lnTo>
                  <a:pt x="207670" y="615696"/>
                </a:lnTo>
                <a:lnTo>
                  <a:pt x="204635" y="620255"/>
                </a:lnTo>
                <a:lnTo>
                  <a:pt x="201587" y="625944"/>
                </a:lnTo>
                <a:lnTo>
                  <a:pt x="200456" y="632409"/>
                </a:lnTo>
                <a:lnTo>
                  <a:pt x="201968" y="638492"/>
                </a:lnTo>
                <a:lnTo>
                  <a:pt x="197040" y="637730"/>
                </a:lnTo>
                <a:lnTo>
                  <a:pt x="185648" y="636206"/>
                </a:lnTo>
                <a:lnTo>
                  <a:pt x="186791" y="635063"/>
                </a:lnTo>
                <a:lnTo>
                  <a:pt x="176911" y="619747"/>
                </a:lnTo>
                <a:lnTo>
                  <a:pt x="176911" y="642289"/>
                </a:lnTo>
                <a:lnTo>
                  <a:pt x="171602" y="647611"/>
                </a:lnTo>
                <a:lnTo>
                  <a:pt x="123012" y="599351"/>
                </a:lnTo>
                <a:lnTo>
                  <a:pt x="121488" y="597827"/>
                </a:lnTo>
                <a:lnTo>
                  <a:pt x="117690" y="599351"/>
                </a:lnTo>
                <a:lnTo>
                  <a:pt x="113512" y="598589"/>
                </a:lnTo>
                <a:lnTo>
                  <a:pt x="107442" y="592505"/>
                </a:lnTo>
                <a:lnTo>
                  <a:pt x="106680" y="588327"/>
                </a:lnTo>
                <a:lnTo>
                  <a:pt x="108204" y="584149"/>
                </a:lnTo>
                <a:lnTo>
                  <a:pt x="110477" y="578827"/>
                </a:lnTo>
                <a:lnTo>
                  <a:pt x="116547" y="576554"/>
                </a:lnTo>
                <a:lnTo>
                  <a:pt x="121488" y="578827"/>
                </a:lnTo>
                <a:lnTo>
                  <a:pt x="126796" y="581113"/>
                </a:lnTo>
                <a:lnTo>
                  <a:pt x="129082" y="587197"/>
                </a:lnTo>
                <a:lnTo>
                  <a:pt x="126796" y="592137"/>
                </a:lnTo>
                <a:lnTo>
                  <a:pt x="176911" y="642289"/>
                </a:lnTo>
                <a:lnTo>
                  <a:pt x="176911" y="619747"/>
                </a:lnTo>
                <a:lnTo>
                  <a:pt x="174053" y="615315"/>
                </a:lnTo>
                <a:lnTo>
                  <a:pt x="163626" y="594029"/>
                </a:lnTo>
                <a:lnTo>
                  <a:pt x="157518" y="576554"/>
                </a:lnTo>
                <a:lnTo>
                  <a:pt x="155816" y="571690"/>
                </a:lnTo>
                <a:lnTo>
                  <a:pt x="150723" y="548436"/>
                </a:lnTo>
                <a:lnTo>
                  <a:pt x="145592" y="547293"/>
                </a:lnTo>
                <a:lnTo>
                  <a:pt x="132207" y="541553"/>
                </a:lnTo>
                <a:lnTo>
                  <a:pt x="111848" y="528612"/>
                </a:lnTo>
                <a:lnTo>
                  <a:pt x="85801" y="505879"/>
                </a:lnTo>
                <a:lnTo>
                  <a:pt x="35306" y="556412"/>
                </a:lnTo>
                <a:lnTo>
                  <a:pt x="70993" y="602957"/>
                </a:lnTo>
                <a:lnTo>
                  <a:pt x="78206" y="621004"/>
                </a:lnTo>
                <a:lnTo>
                  <a:pt x="101231" y="626122"/>
                </a:lnTo>
                <a:lnTo>
                  <a:pt x="123482" y="633933"/>
                </a:lnTo>
                <a:lnTo>
                  <a:pt x="144729" y="644309"/>
                </a:lnTo>
                <a:lnTo>
                  <a:pt x="164769" y="657110"/>
                </a:lnTo>
                <a:lnTo>
                  <a:pt x="165531" y="656348"/>
                </a:lnTo>
                <a:lnTo>
                  <a:pt x="168567" y="657872"/>
                </a:lnTo>
                <a:lnTo>
                  <a:pt x="170078" y="657872"/>
                </a:lnTo>
                <a:lnTo>
                  <a:pt x="186651" y="659625"/>
                </a:lnTo>
                <a:lnTo>
                  <a:pt x="201612" y="661670"/>
                </a:lnTo>
                <a:lnTo>
                  <a:pt x="218300" y="664324"/>
                </a:lnTo>
                <a:lnTo>
                  <a:pt x="220573" y="663943"/>
                </a:lnTo>
                <a:lnTo>
                  <a:pt x="222275" y="663270"/>
                </a:lnTo>
                <a:lnTo>
                  <a:pt x="228168" y="660527"/>
                </a:lnTo>
                <a:lnTo>
                  <a:pt x="229882" y="656348"/>
                </a:lnTo>
                <a:lnTo>
                  <a:pt x="230822" y="654062"/>
                </a:lnTo>
                <a:lnTo>
                  <a:pt x="228549" y="648373"/>
                </a:lnTo>
                <a:lnTo>
                  <a:pt x="228206" y="647611"/>
                </a:lnTo>
                <a:lnTo>
                  <a:pt x="227025" y="644944"/>
                </a:lnTo>
                <a:lnTo>
                  <a:pt x="225894" y="641527"/>
                </a:lnTo>
                <a:lnTo>
                  <a:pt x="225285" y="638492"/>
                </a:lnTo>
                <a:lnTo>
                  <a:pt x="225132" y="637730"/>
                </a:lnTo>
                <a:lnTo>
                  <a:pt x="232956" y="642061"/>
                </a:lnTo>
                <a:lnTo>
                  <a:pt x="240461" y="647039"/>
                </a:lnTo>
                <a:lnTo>
                  <a:pt x="247611" y="652589"/>
                </a:lnTo>
                <a:lnTo>
                  <a:pt x="254368" y="658634"/>
                </a:lnTo>
                <a:lnTo>
                  <a:pt x="257784" y="662051"/>
                </a:lnTo>
                <a:lnTo>
                  <a:pt x="262712" y="662813"/>
                </a:lnTo>
                <a:lnTo>
                  <a:pt x="266890" y="660908"/>
                </a:lnTo>
                <a:lnTo>
                  <a:pt x="272592" y="658253"/>
                </a:lnTo>
                <a:lnTo>
                  <a:pt x="275247" y="651789"/>
                </a:lnTo>
                <a:lnTo>
                  <a:pt x="272592" y="645706"/>
                </a:lnTo>
                <a:lnTo>
                  <a:pt x="271449" y="642670"/>
                </a:lnTo>
                <a:lnTo>
                  <a:pt x="270306" y="639254"/>
                </a:lnTo>
                <a:lnTo>
                  <a:pt x="270217" y="638492"/>
                </a:lnTo>
                <a:lnTo>
                  <a:pt x="270116" y="637730"/>
                </a:lnTo>
                <a:lnTo>
                  <a:pt x="304863" y="673442"/>
                </a:lnTo>
                <a:lnTo>
                  <a:pt x="305612" y="674204"/>
                </a:lnTo>
                <a:lnTo>
                  <a:pt x="305993" y="674966"/>
                </a:lnTo>
                <a:lnTo>
                  <a:pt x="305993" y="675347"/>
                </a:lnTo>
                <a:lnTo>
                  <a:pt x="309422" y="680669"/>
                </a:lnTo>
                <a:lnTo>
                  <a:pt x="316636" y="681812"/>
                </a:lnTo>
                <a:lnTo>
                  <a:pt x="327266" y="674966"/>
                </a:lnTo>
                <a:lnTo>
                  <a:pt x="328409" y="667753"/>
                </a:lnTo>
                <a:lnTo>
                  <a:pt x="324993" y="662432"/>
                </a:lnTo>
                <a:lnTo>
                  <a:pt x="324612" y="661670"/>
                </a:lnTo>
                <a:lnTo>
                  <a:pt x="323850" y="660908"/>
                </a:lnTo>
                <a:lnTo>
                  <a:pt x="323469" y="660146"/>
                </a:lnTo>
                <a:lnTo>
                  <a:pt x="314096" y="644309"/>
                </a:lnTo>
                <a:lnTo>
                  <a:pt x="310286" y="636206"/>
                </a:lnTo>
                <a:lnTo>
                  <a:pt x="305816" y="626668"/>
                </a:lnTo>
                <a:lnTo>
                  <a:pt x="305244" y="624814"/>
                </a:lnTo>
                <a:lnTo>
                  <a:pt x="302425" y="615696"/>
                </a:lnTo>
                <a:lnTo>
                  <a:pt x="302298" y="615315"/>
                </a:lnTo>
                <a:lnTo>
                  <a:pt x="300723" y="610184"/>
                </a:lnTo>
                <a:lnTo>
                  <a:pt x="300685" y="597446"/>
                </a:lnTo>
                <a:lnTo>
                  <a:pt x="301155" y="595553"/>
                </a:lnTo>
                <a:lnTo>
                  <a:pt x="301256" y="595172"/>
                </a:lnTo>
                <a:lnTo>
                  <a:pt x="301345" y="594791"/>
                </a:lnTo>
                <a:lnTo>
                  <a:pt x="301447" y="594410"/>
                </a:lnTo>
                <a:lnTo>
                  <a:pt x="304101" y="592518"/>
                </a:lnTo>
                <a:lnTo>
                  <a:pt x="307136" y="591756"/>
                </a:lnTo>
                <a:lnTo>
                  <a:pt x="310934" y="590613"/>
                </a:lnTo>
                <a:lnTo>
                  <a:pt x="315112" y="590232"/>
                </a:lnTo>
                <a:lnTo>
                  <a:pt x="319290" y="590994"/>
                </a:lnTo>
                <a:lnTo>
                  <a:pt x="324612" y="591756"/>
                </a:lnTo>
                <a:lnTo>
                  <a:pt x="329539" y="593267"/>
                </a:lnTo>
                <a:lnTo>
                  <a:pt x="334479" y="595172"/>
                </a:lnTo>
                <a:lnTo>
                  <a:pt x="334860" y="595172"/>
                </a:lnTo>
                <a:lnTo>
                  <a:pt x="334860" y="595553"/>
                </a:lnTo>
                <a:lnTo>
                  <a:pt x="340931" y="597827"/>
                </a:lnTo>
                <a:lnTo>
                  <a:pt x="347383" y="594791"/>
                </a:lnTo>
                <a:lnTo>
                  <a:pt x="348576" y="590994"/>
                </a:lnTo>
                <a:lnTo>
                  <a:pt x="348691" y="590613"/>
                </a:lnTo>
                <a:lnTo>
                  <a:pt x="348805" y="590232"/>
                </a:lnTo>
                <a:lnTo>
                  <a:pt x="351180" y="582637"/>
                </a:lnTo>
                <a:close/>
              </a:path>
              <a:path w="367030" h="681989">
                <a:moveTo>
                  <a:pt x="366636" y="336969"/>
                </a:moveTo>
                <a:lnTo>
                  <a:pt x="366191" y="332054"/>
                </a:lnTo>
                <a:lnTo>
                  <a:pt x="352856" y="163791"/>
                </a:lnTo>
                <a:lnTo>
                  <a:pt x="349084" y="116357"/>
                </a:lnTo>
                <a:lnTo>
                  <a:pt x="348310" y="106514"/>
                </a:lnTo>
                <a:lnTo>
                  <a:pt x="348221" y="104724"/>
                </a:lnTo>
                <a:lnTo>
                  <a:pt x="347865" y="97116"/>
                </a:lnTo>
                <a:lnTo>
                  <a:pt x="339813" y="89509"/>
                </a:lnTo>
                <a:lnTo>
                  <a:pt x="338467" y="89509"/>
                </a:lnTo>
                <a:lnTo>
                  <a:pt x="338467" y="329819"/>
                </a:lnTo>
                <a:lnTo>
                  <a:pt x="313880" y="354431"/>
                </a:lnTo>
                <a:lnTo>
                  <a:pt x="325958" y="163791"/>
                </a:lnTo>
                <a:lnTo>
                  <a:pt x="338467" y="329819"/>
                </a:lnTo>
                <a:lnTo>
                  <a:pt x="338467" y="89509"/>
                </a:lnTo>
                <a:lnTo>
                  <a:pt x="320586" y="89509"/>
                </a:lnTo>
                <a:lnTo>
                  <a:pt x="320141" y="89509"/>
                </a:lnTo>
                <a:lnTo>
                  <a:pt x="308063" y="89509"/>
                </a:lnTo>
                <a:lnTo>
                  <a:pt x="308063" y="62649"/>
                </a:lnTo>
                <a:lnTo>
                  <a:pt x="303123" y="38328"/>
                </a:lnTo>
                <a:lnTo>
                  <a:pt x="301802" y="36372"/>
                </a:lnTo>
                <a:lnTo>
                  <a:pt x="301802" y="116357"/>
                </a:lnTo>
                <a:lnTo>
                  <a:pt x="286156" y="366953"/>
                </a:lnTo>
                <a:lnTo>
                  <a:pt x="107315" y="366953"/>
                </a:lnTo>
                <a:lnTo>
                  <a:pt x="122961" y="116357"/>
                </a:lnTo>
                <a:lnTo>
                  <a:pt x="142633" y="116357"/>
                </a:lnTo>
                <a:lnTo>
                  <a:pt x="142633" y="157073"/>
                </a:lnTo>
                <a:lnTo>
                  <a:pt x="146659" y="161099"/>
                </a:lnTo>
                <a:lnTo>
                  <a:pt x="156489" y="161099"/>
                </a:lnTo>
                <a:lnTo>
                  <a:pt x="160515" y="157073"/>
                </a:lnTo>
                <a:lnTo>
                  <a:pt x="160515" y="116357"/>
                </a:lnTo>
                <a:lnTo>
                  <a:pt x="249948" y="116357"/>
                </a:lnTo>
                <a:lnTo>
                  <a:pt x="249948" y="157073"/>
                </a:lnTo>
                <a:lnTo>
                  <a:pt x="253961" y="161099"/>
                </a:lnTo>
                <a:lnTo>
                  <a:pt x="263804" y="161099"/>
                </a:lnTo>
                <a:lnTo>
                  <a:pt x="267830" y="157073"/>
                </a:lnTo>
                <a:lnTo>
                  <a:pt x="267830" y="116357"/>
                </a:lnTo>
                <a:lnTo>
                  <a:pt x="301802" y="116357"/>
                </a:lnTo>
                <a:lnTo>
                  <a:pt x="301802" y="36372"/>
                </a:lnTo>
                <a:lnTo>
                  <a:pt x="290182" y="19164"/>
                </a:lnTo>
                <a:lnTo>
                  <a:pt x="290182" y="62649"/>
                </a:lnTo>
                <a:lnTo>
                  <a:pt x="290182" y="89509"/>
                </a:lnTo>
                <a:lnTo>
                  <a:pt x="267830" y="89509"/>
                </a:lnTo>
                <a:lnTo>
                  <a:pt x="267830" y="71602"/>
                </a:lnTo>
                <a:lnTo>
                  <a:pt x="265734" y="55422"/>
                </a:lnTo>
                <a:lnTo>
                  <a:pt x="259778" y="40779"/>
                </a:lnTo>
                <a:lnTo>
                  <a:pt x="250469" y="28244"/>
                </a:lnTo>
                <a:lnTo>
                  <a:pt x="249948" y="27825"/>
                </a:lnTo>
                <a:lnTo>
                  <a:pt x="249948" y="71602"/>
                </a:lnTo>
                <a:lnTo>
                  <a:pt x="249948" y="89509"/>
                </a:lnTo>
                <a:lnTo>
                  <a:pt x="200761" y="89509"/>
                </a:lnTo>
                <a:lnTo>
                  <a:pt x="200761" y="62649"/>
                </a:lnTo>
                <a:lnTo>
                  <a:pt x="201803" y="53441"/>
                </a:lnTo>
                <a:lnTo>
                  <a:pt x="201891" y="52616"/>
                </a:lnTo>
                <a:lnTo>
                  <a:pt x="205117" y="43408"/>
                </a:lnTo>
                <a:lnTo>
                  <a:pt x="210197" y="35217"/>
                </a:lnTo>
                <a:lnTo>
                  <a:pt x="216433" y="28638"/>
                </a:lnTo>
                <a:lnTo>
                  <a:pt x="216814" y="28244"/>
                </a:lnTo>
                <a:lnTo>
                  <a:pt x="216966" y="28244"/>
                </a:lnTo>
                <a:lnTo>
                  <a:pt x="230136" y="34086"/>
                </a:lnTo>
                <a:lnTo>
                  <a:pt x="240614" y="43853"/>
                </a:lnTo>
                <a:lnTo>
                  <a:pt x="247472" y="56642"/>
                </a:lnTo>
                <a:lnTo>
                  <a:pt x="249948" y="71602"/>
                </a:lnTo>
                <a:lnTo>
                  <a:pt x="249948" y="27825"/>
                </a:lnTo>
                <a:lnTo>
                  <a:pt x="238391" y="18402"/>
                </a:lnTo>
                <a:lnTo>
                  <a:pt x="240207" y="18402"/>
                </a:lnTo>
                <a:lnTo>
                  <a:pt x="243230" y="17894"/>
                </a:lnTo>
                <a:lnTo>
                  <a:pt x="245465" y="17894"/>
                </a:lnTo>
                <a:lnTo>
                  <a:pt x="262826" y="21424"/>
                </a:lnTo>
                <a:lnTo>
                  <a:pt x="277050" y="31038"/>
                </a:lnTo>
                <a:lnTo>
                  <a:pt x="286651" y="45275"/>
                </a:lnTo>
                <a:lnTo>
                  <a:pt x="290182" y="62649"/>
                </a:lnTo>
                <a:lnTo>
                  <a:pt x="290182" y="19164"/>
                </a:lnTo>
                <a:lnTo>
                  <a:pt x="289674" y="18402"/>
                </a:lnTo>
                <a:lnTo>
                  <a:pt x="288937" y="17894"/>
                </a:lnTo>
                <a:lnTo>
                  <a:pt x="276364" y="9398"/>
                </a:lnTo>
                <a:lnTo>
                  <a:pt x="269773" y="4940"/>
                </a:lnTo>
                <a:lnTo>
                  <a:pt x="245465" y="0"/>
                </a:lnTo>
                <a:lnTo>
                  <a:pt x="236601" y="647"/>
                </a:lnTo>
                <a:lnTo>
                  <a:pt x="228142" y="2514"/>
                </a:lnTo>
                <a:lnTo>
                  <a:pt x="220192" y="5473"/>
                </a:lnTo>
                <a:lnTo>
                  <a:pt x="212826" y="9398"/>
                </a:lnTo>
                <a:lnTo>
                  <a:pt x="210146" y="8953"/>
                </a:lnTo>
                <a:lnTo>
                  <a:pt x="205232" y="8953"/>
                </a:lnTo>
                <a:lnTo>
                  <a:pt x="193154" y="11417"/>
                </a:lnTo>
                <a:lnTo>
                  <a:pt x="193154" y="28638"/>
                </a:lnTo>
                <a:lnTo>
                  <a:pt x="188722" y="36347"/>
                </a:lnTo>
                <a:lnTo>
                  <a:pt x="185585" y="44411"/>
                </a:lnTo>
                <a:lnTo>
                  <a:pt x="185496" y="44640"/>
                </a:lnTo>
                <a:lnTo>
                  <a:pt x="183540" y="53441"/>
                </a:lnTo>
                <a:lnTo>
                  <a:pt x="182880" y="62649"/>
                </a:lnTo>
                <a:lnTo>
                  <a:pt x="182880" y="89509"/>
                </a:lnTo>
                <a:lnTo>
                  <a:pt x="160515" y="89509"/>
                </a:lnTo>
                <a:lnTo>
                  <a:pt x="160515" y="71602"/>
                </a:lnTo>
                <a:lnTo>
                  <a:pt x="162979" y="56959"/>
                </a:lnTo>
                <a:lnTo>
                  <a:pt x="169672" y="44640"/>
                </a:lnTo>
                <a:lnTo>
                  <a:pt x="169799" y="44411"/>
                </a:lnTo>
                <a:lnTo>
                  <a:pt x="180136" y="34721"/>
                </a:lnTo>
                <a:lnTo>
                  <a:pt x="193154" y="28638"/>
                </a:lnTo>
                <a:lnTo>
                  <a:pt x="193154" y="11417"/>
                </a:lnTo>
                <a:lnTo>
                  <a:pt x="180924" y="13893"/>
                </a:lnTo>
                <a:lnTo>
                  <a:pt x="161023" y="27355"/>
                </a:lnTo>
                <a:lnTo>
                  <a:pt x="147574" y="47269"/>
                </a:lnTo>
                <a:lnTo>
                  <a:pt x="142633" y="71602"/>
                </a:lnTo>
                <a:lnTo>
                  <a:pt x="142633" y="89509"/>
                </a:lnTo>
                <a:lnTo>
                  <a:pt x="105524" y="89509"/>
                </a:lnTo>
                <a:lnTo>
                  <a:pt x="97472" y="96659"/>
                </a:lnTo>
                <a:lnTo>
                  <a:pt x="97104" y="104724"/>
                </a:lnTo>
                <a:lnTo>
                  <a:pt x="97028" y="106514"/>
                </a:lnTo>
                <a:lnTo>
                  <a:pt x="80479" y="375005"/>
                </a:lnTo>
                <a:lnTo>
                  <a:pt x="81648" y="382282"/>
                </a:lnTo>
                <a:lnTo>
                  <a:pt x="85407" y="388264"/>
                </a:lnTo>
                <a:lnTo>
                  <a:pt x="91173" y="392315"/>
                </a:lnTo>
                <a:lnTo>
                  <a:pt x="98374" y="393801"/>
                </a:lnTo>
                <a:lnTo>
                  <a:pt x="310299" y="393801"/>
                </a:lnTo>
                <a:lnTo>
                  <a:pt x="315226" y="391566"/>
                </a:lnTo>
                <a:lnTo>
                  <a:pt x="318350" y="387985"/>
                </a:lnTo>
                <a:lnTo>
                  <a:pt x="339585" y="366953"/>
                </a:lnTo>
                <a:lnTo>
                  <a:pt x="352247" y="354431"/>
                </a:lnTo>
                <a:lnTo>
                  <a:pt x="360832" y="345922"/>
                </a:lnTo>
                <a:lnTo>
                  <a:pt x="364401" y="342341"/>
                </a:lnTo>
                <a:lnTo>
                  <a:pt x="366636" y="336969"/>
                </a:lnTo>
                <a:close/>
              </a:path>
            </a:pathLst>
          </a:custGeom>
          <a:solidFill>
            <a:srgbClr val="03813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877578" y="3674142"/>
            <a:ext cx="302895" cy="304165"/>
            <a:chOff x="877578" y="3674142"/>
            <a:chExt cx="302895" cy="30416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2707" y="3749776"/>
              <a:ext cx="227309" cy="22805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77578" y="3674142"/>
              <a:ext cx="302895" cy="304165"/>
            </a:xfrm>
            <a:custGeom>
              <a:avLst/>
              <a:gdLst/>
              <a:ahLst/>
              <a:cxnLst/>
              <a:rect l="l" t="t" r="r" b="b"/>
              <a:pathLst>
                <a:path w="302894" h="304164">
                  <a:moveTo>
                    <a:pt x="302439" y="0"/>
                  </a:moveTo>
                  <a:lnTo>
                    <a:pt x="253406" y="4021"/>
                  </a:lnTo>
                  <a:lnTo>
                    <a:pt x="206893" y="15560"/>
                  </a:lnTo>
                  <a:lnTo>
                    <a:pt x="163521" y="33993"/>
                  </a:lnTo>
                  <a:lnTo>
                    <a:pt x="123910" y="58696"/>
                  </a:lnTo>
                  <a:lnTo>
                    <a:pt x="88682" y="89046"/>
                  </a:lnTo>
                  <a:lnTo>
                    <a:pt x="58457" y="124420"/>
                  </a:lnTo>
                  <a:lnTo>
                    <a:pt x="33855" y="164195"/>
                  </a:lnTo>
                  <a:lnTo>
                    <a:pt x="15498" y="207747"/>
                  </a:lnTo>
                  <a:lnTo>
                    <a:pt x="4006" y="254453"/>
                  </a:lnTo>
                  <a:lnTo>
                    <a:pt x="0" y="303689"/>
                  </a:lnTo>
                  <a:lnTo>
                    <a:pt x="28803" y="303689"/>
                  </a:lnTo>
                  <a:lnTo>
                    <a:pt x="33256" y="254322"/>
                  </a:lnTo>
                  <a:lnTo>
                    <a:pt x="45995" y="207859"/>
                  </a:lnTo>
                  <a:lnTo>
                    <a:pt x="66249" y="165073"/>
                  </a:lnTo>
                  <a:lnTo>
                    <a:pt x="93247" y="126739"/>
                  </a:lnTo>
                  <a:lnTo>
                    <a:pt x="126220" y="93630"/>
                  </a:lnTo>
                  <a:lnTo>
                    <a:pt x="164396" y="66520"/>
                  </a:lnTo>
                  <a:lnTo>
                    <a:pt x="207005" y="46183"/>
                  </a:lnTo>
                  <a:lnTo>
                    <a:pt x="253276" y="33393"/>
                  </a:lnTo>
                  <a:lnTo>
                    <a:pt x="302439" y="28922"/>
                  </a:lnTo>
                  <a:lnTo>
                    <a:pt x="302439" y="0"/>
                  </a:lnTo>
                  <a:close/>
                </a:path>
              </a:pathLst>
            </a:custGeom>
            <a:solidFill>
              <a:srgbClr val="038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839" y="3902536"/>
              <a:ext cx="75177" cy="75488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910234" y="2461864"/>
            <a:ext cx="534035" cy="408940"/>
            <a:chOff x="910234" y="2461864"/>
            <a:chExt cx="534035" cy="40894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6069" y="2635999"/>
              <a:ext cx="162647" cy="1575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10234" y="2461869"/>
              <a:ext cx="534035" cy="408940"/>
            </a:xfrm>
            <a:custGeom>
              <a:avLst/>
              <a:gdLst/>
              <a:ahLst/>
              <a:cxnLst/>
              <a:rect l="l" t="t" r="r" b="b"/>
              <a:pathLst>
                <a:path w="534035" h="408939">
                  <a:moveTo>
                    <a:pt x="419925" y="173215"/>
                  </a:moveTo>
                  <a:lnTo>
                    <a:pt x="384429" y="208648"/>
                  </a:lnTo>
                  <a:lnTo>
                    <a:pt x="384429" y="373037"/>
                  </a:lnTo>
                  <a:lnTo>
                    <a:pt x="40779" y="373037"/>
                  </a:lnTo>
                  <a:lnTo>
                    <a:pt x="35483" y="367753"/>
                  </a:lnTo>
                  <a:lnTo>
                    <a:pt x="35483" y="354711"/>
                  </a:lnTo>
                  <a:lnTo>
                    <a:pt x="40779" y="349427"/>
                  </a:lnTo>
                  <a:lnTo>
                    <a:pt x="106451" y="349427"/>
                  </a:lnTo>
                  <a:lnTo>
                    <a:pt x="106451" y="315493"/>
                  </a:lnTo>
                  <a:lnTo>
                    <a:pt x="106451" y="101460"/>
                  </a:lnTo>
                  <a:lnTo>
                    <a:pt x="371856" y="101460"/>
                  </a:lnTo>
                  <a:lnTo>
                    <a:pt x="407276" y="66040"/>
                  </a:lnTo>
                  <a:lnTo>
                    <a:pt x="106451" y="66040"/>
                  </a:lnTo>
                  <a:lnTo>
                    <a:pt x="106451" y="42418"/>
                  </a:lnTo>
                  <a:lnTo>
                    <a:pt x="106451" y="6997"/>
                  </a:lnTo>
                  <a:lnTo>
                    <a:pt x="70967" y="6997"/>
                  </a:lnTo>
                  <a:lnTo>
                    <a:pt x="70967" y="42418"/>
                  </a:lnTo>
                  <a:lnTo>
                    <a:pt x="70967" y="313994"/>
                  </a:lnTo>
                  <a:lnTo>
                    <a:pt x="43281" y="313994"/>
                  </a:lnTo>
                  <a:lnTo>
                    <a:pt x="39344" y="314490"/>
                  </a:lnTo>
                  <a:lnTo>
                    <a:pt x="35483" y="315493"/>
                  </a:lnTo>
                  <a:lnTo>
                    <a:pt x="35483" y="47701"/>
                  </a:lnTo>
                  <a:lnTo>
                    <a:pt x="40779" y="42418"/>
                  </a:lnTo>
                  <a:lnTo>
                    <a:pt x="70967" y="42418"/>
                  </a:lnTo>
                  <a:lnTo>
                    <a:pt x="70967" y="6997"/>
                  </a:lnTo>
                  <a:lnTo>
                    <a:pt x="47307" y="6997"/>
                  </a:lnTo>
                  <a:lnTo>
                    <a:pt x="28905" y="10718"/>
                  </a:lnTo>
                  <a:lnTo>
                    <a:pt x="13868" y="20840"/>
                  </a:lnTo>
                  <a:lnTo>
                    <a:pt x="3721" y="35852"/>
                  </a:lnTo>
                  <a:lnTo>
                    <a:pt x="0" y="54229"/>
                  </a:lnTo>
                  <a:lnTo>
                    <a:pt x="0" y="361226"/>
                  </a:lnTo>
                  <a:lnTo>
                    <a:pt x="3721" y="379603"/>
                  </a:lnTo>
                  <a:lnTo>
                    <a:pt x="13868" y="394614"/>
                  </a:lnTo>
                  <a:lnTo>
                    <a:pt x="28905" y="404736"/>
                  </a:lnTo>
                  <a:lnTo>
                    <a:pt x="47307" y="408457"/>
                  </a:lnTo>
                  <a:lnTo>
                    <a:pt x="419925" y="408457"/>
                  </a:lnTo>
                  <a:lnTo>
                    <a:pt x="419925" y="373037"/>
                  </a:lnTo>
                  <a:lnTo>
                    <a:pt x="419925" y="173215"/>
                  </a:lnTo>
                  <a:close/>
                </a:path>
                <a:path w="534035" h="408939">
                  <a:moveTo>
                    <a:pt x="501256" y="66992"/>
                  </a:moveTo>
                  <a:lnTo>
                    <a:pt x="466255" y="32092"/>
                  </a:lnTo>
                  <a:lnTo>
                    <a:pt x="365379" y="133007"/>
                  </a:lnTo>
                  <a:lnTo>
                    <a:pt x="365379" y="187185"/>
                  </a:lnTo>
                  <a:lnTo>
                    <a:pt x="359879" y="192811"/>
                  </a:lnTo>
                  <a:lnTo>
                    <a:pt x="336664" y="200444"/>
                  </a:lnTo>
                  <a:lnTo>
                    <a:pt x="332562" y="196354"/>
                  </a:lnTo>
                  <a:lnTo>
                    <a:pt x="340118" y="173443"/>
                  </a:lnTo>
                  <a:lnTo>
                    <a:pt x="340207" y="173177"/>
                  </a:lnTo>
                  <a:lnTo>
                    <a:pt x="345630" y="168059"/>
                  </a:lnTo>
                  <a:lnTo>
                    <a:pt x="354482" y="168059"/>
                  </a:lnTo>
                  <a:lnTo>
                    <a:pt x="359879" y="173443"/>
                  </a:lnTo>
                  <a:lnTo>
                    <a:pt x="365239" y="178638"/>
                  </a:lnTo>
                  <a:lnTo>
                    <a:pt x="365379" y="187185"/>
                  </a:lnTo>
                  <a:lnTo>
                    <a:pt x="365379" y="133007"/>
                  </a:lnTo>
                  <a:lnTo>
                    <a:pt x="330669" y="167716"/>
                  </a:lnTo>
                  <a:lnTo>
                    <a:pt x="318846" y="203339"/>
                  </a:lnTo>
                  <a:lnTo>
                    <a:pt x="270840" y="157594"/>
                  </a:lnTo>
                  <a:lnTo>
                    <a:pt x="247408" y="135267"/>
                  </a:lnTo>
                  <a:lnTo>
                    <a:pt x="136271" y="240792"/>
                  </a:lnTo>
                  <a:lnTo>
                    <a:pt x="148577" y="251282"/>
                  </a:lnTo>
                  <a:lnTo>
                    <a:pt x="247408" y="157594"/>
                  </a:lnTo>
                  <a:lnTo>
                    <a:pt x="313194" y="219798"/>
                  </a:lnTo>
                  <a:lnTo>
                    <a:pt x="317741" y="218122"/>
                  </a:lnTo>
                  <a:lnTo>
                    <a:pt x="362661" y="203339"/>
                  </a:lnTo>
                  <a:lnTo>
                    <a:pt x="365658" y="202361"/>
                  </a:lnTo>
                  <a:lnTo>
                    <a:pt x="367576" y="200444"/>
                  </a:lnTo>
                  <a:lnTo>
                    <a:pt x="400011" y="168059"/>
                  </a:lnTo>
                  <a:lnTo>
                    <a:pt x="501256" y="66992"/>
                  </a:lnTo>
                  <a:close/>
                </a:path>
                <a:path w="534035" h="408939">
                  <a:moveTo>
                    <a:pt x="533438" y="28702"/>
                  </a:moveTo>
                  <a:lnTo>
                    <a:pt x="529005" y="23723"/>
                  </a:lnTo>
                  <a:lnTo>
                    <a:pt x="505396" y="50"/>
                  </a:lnTo>
                  <a:lnTo>
                    <a:pt x="498538" y="0"/>
                  </a:lnTo>
                  <a:lnTo>
                    <a:pt x="494055" y="4356"/>
                  </a:lnTo>
                  <a:lnTo>
                    <a:pt x="474637" y="23749"/>
                  </a:lnTo>
                  <a:lnTo>
                    <a:pt x="509333" y="58356"/>
                  </a:lnTo>
                  <a:lnTo>
                    <a:pt x="528751" y="39001"/>
                  </a:lnTo>
                  <a:lnTo>
                    <a:pt x="533044" y="35229"/>
                  </a:lnTo>
                  <a:lnTo>
                    <a:pt x="533438" y="28702"/>
                  </a:lnTo>
                  <a:close/>
                </a:path>
              </a:pathLst>
            </a:custGeom>
            <a:solidFill>
              <a:srgbClr val="038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737131" y="1711261"/>
            <a:ext cx="398145" cy="1166495"/>
          </a:xfrm>
          <a:custGeom>
            <a:avLst/>
            <a:gdLst/>
            <a:ahLst/>
            <a:cxnLst/>
            <a:rect l="l" t="t" r="r" b="b"/>
            <a:pathLst>
              <a:path w="398144" h="1166495">
                <a:moveTo>
                  <a:pt x="365861" y="183095"/>
                </a:moveTo>
                <a:lnTo>
                  <a:pt x="359333" y="134416"/>
                </a:lnTo>
                <a:lnTo>
                  <a:pt x="340906" y="90703"/>
                </a:lnTo>
                <a:lnTo>
                  <a:pt x="312331" y="53657"/>
                </a:lnTo>
                <a:lnTo>
                  <a:pt x="275336" y="25019"/>
                </a:lnTo>
                <a:lnTo>
                  <a:pt x="264655" y="20510"/>
                </a:lnTo>
                <a:lnTo>
                  <a:pt x="264655" y="124320"/>
                </a:lnTo>
                <a:lnTo>
                  <a:pt x="205968" y="183095"/>
                </a:lnTo>
                <a:lnTo>
                  <a:pt x="264655" y="241846"/>
                </a:lnTo>
                <a:lnTo>
                  <a:pt x="241630" y="264896"/>
                </a:lnTo>
                <a:lnTo>
                  <a:pt x="182918" y="206121"/>
                </a:lnTo>
                <a:lnTo>
                  <a:pt x="124218" y="264883"/>
                </a:lnTo>
                <a:lnTo>
                  <a:pt x="101219" y="241846"/>
                </a:lnTo>
                <a:lnTo>
                  <a:pt x="159854" y="183095"/>
                </a:lnTo>
                <a:lnTo>
                  <a:pt x="101180" y="124320"/>
                </a:lnTo>
                <a:lnTo>
                  <a:pt x="124231" y="101269"/>
                </a:lnTo>
                <a:lnTo>
                  <a:pt x="182918" y="160045"/>
                </a:lnTo>
                <a:lnTo>
                  <a:pt x="241630" y="101269"/>
                </a:lnTo>
                <a:lnTo>
                  <a:pt x="264655" y="124320"/>
                </a:lnTo>
                <a:lnTo>
                  <a:pt x="264655" y="20510"/>
                </a:lnTo>
                <a:lnTo>
                  <a:pt x="231673" y="6553"/>
                </a:lnTo>
                <a:lnTo>
                  <a:pt x="183070" y="0"/>
                </a:lnTo>
                <a:lnTo>
                  <a:pt x="182918" y="0"/>
                </a:lnTo>
                <a:lnTo>
                  <a:pt x="134251" y="6553"/>
                </a:lnTo>
                <a:lnTo>
                  <a:pt x="90563" y="25019"/>
                </a:lnTo>
                <a:lnTo>
                  <a:pt x="53555" y="53657"/>
                </a:lnTo>
                <a:lnTo>
                  <a:pt x="24955" y="90703"/>
                </a:lnTo>
                <a:lnTo>
                  <a:pt x="6527" y="134416"/>
                </a:lnTo>
                <a:lnTo>
                  <a:pt x="0" y="183095"/>
                </a:lnTo>
                <a:lnTo>
                  <a:pt x="6527" y="231762"/>
                </a:lnTo>
                <a:lnTo>
                  <a:pt x="24968" y="275501"/>
                </a:lnTo>
                <a:lnTo>
                  <a:pt x="53581" y="312547"/>
                </a:lnTo>
                <a:lnTo>
                  <a:pt x="90601" y="341172"/>
                </a:lnTo>
                <a:lnTo>
                  <a:pt x="134302" y="359638"/>
                </a:lnTo>
                <a:lnTo>
                  <a:pt x="182918" y="366166"/>
                </a:lnTo>
                <a:lnTo>
                  <a:pt x="231546" y="359638"/>
                </a:lnTo>
                <a:lnTo>
                  <a:pt x="275234" y="341172"/>
                </a:lnTo>
                <a:lnTo>
                  <a:pt x="312254" y="312547"/>
                </a:lnTo>
                <a:lnTo>
                  <a:pt x="340868" y="275501"/>
                </a:lnTo>
                <a:lnTo>
                  <a:pt x="345338" y="264896"/>
                </a:lnTo>
                <a:lnTo>
                  <a:pt x="359308" y="231762"/>
                </a:lnTo>
                <a:lnTo>
                  <a:pt x="365861" y="183095"/>
                </a:lnTo>
                <a:close/>
              </a:path>
              <a:path w="398144" h="1166495">
                <a:moveTo>
                  <a:pt x="397865" y="982433"/>
                </a:moveTo>
                <a:lnTo>
                  <a:pt x="391337" y="933602"/>
                </a:lnTo>
                <a:lnTo>
                  <a:pt x="372910" y="889749"/>
                </a:lnTo>
                <a:lnTo>
                  <a:pt x="344335" y="852576"/>
                </a:lnTo>
                <a:lnTo>
                  <a:pt x="307340" y="823849"/>
                </a:lnTo>
                <a:lnTo>
                  <a:pt x="296659" y="819327"/>
                </a:lnTo>
                <a:lnTo>
                  <a:pt x="296659" y="923467"/>
                </a:lnTo>
                <a:lnTo>
                  <a:pt x="237972" y="982433"/>
                </a:lnTo>
                <a:lnTo>
                  <a:pt x="296659" y="1041374"/>
                </a:lnTo>
                <a:lnTo>
                  <a:pt x="273634" y="1064501"/>
                </a:lnTo>
                <a:lnTo>
                  <a:pt x="214922" y="1005547"/>
                </a:lnTo>
                <a:lnTo>
                  <a:pt x="156235" y="1064488"/>
                </a:lnTo>
                <a:lnTo>
                  <a:pt x="133223" y="1041374"/>
                </a:lnTo>
                <a:lnTo>
                  <a:pt x="191858" y="982433"/>
                </a:lnTo>
                <a:lnTo>
                  <a:pt x="133184" y="923467"/>
                </a:lnTo>
                <a:lnTo>
                  <a:pt x="156235" y="900353"/>
                </a:lnTo>
                <a:lnTo>
                  <a:pt x="214922" y="959319"/>
                </a:lnTo>
                <a:lnTo>
                  <a:pt x="273634" y="900353"/>
                </a:lnTo>
                <a:lnTo>
                  <a:pt x="296659" y="923467"/>
                </a:lnTo>
                <a:lnTo>
                  <a:pt x="296659" y="819327"/>
                </a:lnTo>
                <a:lnTo>
                  <a:pt x="263677" y="805332"/>
                </a:lnTo>
                <a:lnTo>
                  <a:pt x="215074" y="798753"/>
                </a:lnTo>
                <a:lnTo>
                  <a:pt x="214922" y="798753"/>
                </a:lnTo>
                <a:lnTo>
                  <a:pt x="166255" y="805332"/>
                </a:lnTo>
                <a:lnTo>
                  <a:pt x="122567" y="823849"/>
                </a:lnTo>
                <a:lnTo>
                  <a:pt x="85559" y="852576"/>
                </a:lnTo>
                <a:lnTo>
                  <a:pt x="56959" y="889749"/>
                </a:lnTo>
                <a:lnTo>
                  <a:pt x="38531" y="933602"/>
                </a:lnTo>
                <a:lnTo>
                  <a:pt x="32004" y="982433"/>
                </a:lnTo>
                <a:lnTo>
                  <a:pt x="38531" y="1031265"/>
                </a:lnTo>
                <a:lnTo>
                  <a:pt x="56972" y="1075143"/>
                </a:lnTo>
                <a:lnTo>
                  <a:pt x="85585" y="1112316"/>
                </a:lnTo>
                <a:lnTo>
                  <a:pt x="122605" y="1141031"/>
                </a:lnTo>
                <a:lnTo>
                  <a:pt x="166306" y="1159548"/>
                </a:lnTo>
                <a:lnTo>
                  <a:pt x="214922" y="1166114"/>
                </a:lnTo>
                <a:lnTo>
                  <a:pt x="263550" y="1159548"/>
                </a:lnTo>
                <a:lnTo>
                  <a:pt x="307238" y="1141031"/>
                </a:lnTo>
                <a:lnTo>
                  <a:pt x="344258" y="1112316"/>
                </a:lnTo>
                <a:lnTo>
                  <a:pt x="372872" y="1075143"/>
                </a:lnTo>
                <a:lnTo>
                  <a:pt x="377342" y="1064501"/>
                </a:lnTo>
                <a:lnTo>
                  <a:pt x="391312" y="1031265"/>
                </a:lnTo>
                <a:lnTo>
                  <a:pt x="397865" y="982433"/>
                </a:lnTo>
                <a:close/>
              </a:path>
              <a:path w="398144" h="1166495">
                <a:moveTo>
                  <a:pt x="397865" y="581621"/>
                </a:moveTo>
                <a:lnTo>
                  <a:pt x="391337" y="532790"/>
                </a:lnTo>
                <a:lnTo>
                  <a:pt x="372910" y="488937"/>
                </a:lnTo>
                <a:lnTo>
                  <a:pt x="344335" y="451764"/>
                </a:lnTo>
                <a:lnTo>
                  <a:pt x="307340" y="423037"/>
                </a:lnTo>
                <a:lnTo>
                  <a:pt x="296659" y="418515"/>
                </a:lnTo>
                <a:lnTo>
                  <a:pt x="296659" y="522655"/>
                </a:lnTo>
                <a:lnTo>
                  <a:pt x="237972" y="581621"/>
                </a:lnTo>
                <a:lnTo>
                  <a:pt x="296659" y="640562"/>
                </a:lnTo>
                <a:lnTo>
                  <a:pt x="273634" y="663689"/>
                </a:lnTo>
                <a:lnTo>
                  <a:pt x="214922" y="604735"/>
                </a:lnTo>
                <a:lnTo>
                  <a:pt x="156235" y="663676"/>
                </a:lnTo>
                <a:lnTo>
                  <a:pt x="133223" y="640562"/>
                </a:lnTo>
                <a:lnTo>
                  <a:pt x="191858" y="581621"/>
                </a:lnTo>
                <a:lnTo>
                  <a:pt x="133184" y="522655"/>
                </a:lnTo>
                <a:lnTo>
                  <a:pt x="156235" y="499541"/>
                </a:lnTo>
                <a:lnTo>
                  <a:pt x="214922" y="558507"/>
                </a:lnTo>
                <a:lnTo>
                  <a:pt x="273634" y="499541"/>
                </a:lnTo>
                <a:lnTo>
                  <a:pt x="296659" y="522655"/>
                </a:lnTo>
                <a:lnTo>
                  <a:pt x="296659" y="418515"/>
                </a:lnTo>
                <a:lnTo>
                  <a:pt x="263677" y="404520"/>
                </a:lnTo>
                <a:lnTo>
                  <a:pt x="215074" y="397941"/>
                </a:lnTo>
                <a:lnTo>
                  <a:pt x="214922" y="397941"/>
                </a:lnTo>
                <a:lnTo>
                  <a:pt x="166255" y="404520"/>
                </a:lnTo>
                <a:lnTo>
                  <a:pt x="122567" y="423037"/>
                </a:lnTo>
                <a:lnTo>
                  <a:pt x="85559" y="451764"/>
                </a:lnTo>
                <a:lnTo>
                  <a:pt x="56959" y="488937"/>
                </a:lnTo>
                <a:lnTo>
                  <a:pt x="38531" y="532790"/>
                </a:lnTo>
                <a:lnTo>
                  <a:pt x="32004" y="581621"/>
                </a:lnTo>
                <a:lnTo>
                  <a:pt x="38531" y="630453"/>
                </a:lnTo>
                <a:lnTo>
                  <a:pt x="56972" y="674331"/>
                </a:lnTo>
                <a:lnTo>
                  <a:pt x="85585" y="711504"/>
                </a:lnTo>
                <a:lnTo>
                  <a:pt x="122605" y="740219"/>
                </a:lnTo>
                <a:lnTo>
                  <a:pt x="166306" y="758736"/>
                </a:lnTo>
                <a:lnTo>
                  <a:pt x="214922" y="765302"/>
                </a:lnTo>
                <a:lnTo>
                  <a:pt x="263550" y="758736"/>
                </a:lnTo>
                <a:lnTo>
                  <a:pt x="307238" y="740219"/>
                </a:lnTo>
                <a:lnTo>
                  <a:pt x="344258" y="711504"/>
                </a:lnTo>
                <a:lnTo>
                  <a:pt x="372872" y="674331"/>
                </a:lnTo>
                <a:lnTo>
                  <a:pt x="377342" y="663689"/>
                </a:lnTo>
                <a:lnTo>
                  <a:pt x="391312" y="630453"/>
                </a:lnTo>
                <a:lnTo>
                  <a:pt x="397865" y="581621"/>
                </a:lnTo>
                <a:close/>
              </a:path>
            </a:pathLst>
          </a:custGeom>
          <a:solidFill>
            <a:srgbClr val="F0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912628" y="4639505"/>
            <a:ext cx="271780" cy="481330"/>
            <a:chOff x="912628" y="4639505"/>
            <a:chExt cx="271780" cy="481330"/>
          </a:xfrm>
        </p:grpSpPr>
        <p:sp>
          <p:nvSpPr>
            <p:cNvPr id="20" name="object 20"/>
            <p:cNvSpPr/>
            <p:nvPr/>
          </p:nvSpPr>
          <p:spPr>
            <a:xfrm>
              <a:off x="912628" y="4639505"/>
              <a:ext cx="271780" cy="481330"/>
            </a:xfrm>
            <a:custGeom>
              <a:avLst/>
              <a:gdLst/>
              <a:ahLst/>
              <a:cxnLst/>
              <a:rect l="l" t="t" r="r" b="b"/>
              <a:pathLst>
                <a:path w="271780" h="481329">
                  <a:moveTo>
                    <a:pt x="250761" y="0"/>
                  </a:moveTo>
                  <a:lnTo>
                    <a:pt x="20896" y="0"/>
                  </a:lnTo>
                  <a:lnTo>
                    <a:pt x="0" y="20914"/>
                  </a:lnTo>
                  <a:lnTo>
                    <a:pt x="0" y="460131"/>
                  </a:lnTo>
                  <a:lnTo>
                    <a:pt x="250762" y="481046"/>
                  </a:lnTo>
                  <a:lnTo>
                    <a:pt x="258885" y="479386"/>
                  </a:lnTo>
                  <a:lnTo>
                    <a:pt x="265520" y="474902"/>
                  </a:lnTo>
                  <a:lnTo>
                    <a:pt x="270000" y="468261"/>
                  </a:lnTo>
                  <a:lnTo>
                    <a:pt x="271658" y="460131"/>
                  </a:lnTo>
                  <a:lnTo>
                    <a:pt x="271658" y="423532"/>
                  </a:lnTo>
                  <a:lnTo>
                    <a:pt x="20896" y="423532"/>
                  </a:lnTo>
                  <a:lnTo>
                    <a:pt x="20896" y="57515"/>
                  </a:lnTo>
                  <a:lnTo>
                    <a:pt x="271658" y="57515"/>
                  </a:lnTo>
                  <a:lnTo>
                    <a:pt x="271658" y="36600"/>
                  </a:lnTo>
                  <a:lnTo>
                    <a:pt x="113217" y="36600"/>
                  </a:lnTo>
                  <a:lnTo>
                    <a:pt x="109708" y="33115"/>
                  </a:lnTo>
                  <a:lnTo>
                    <a:pt x="109708" y="24444"/>
                  </a:lnTo>
                  <a:lnTo>
                    <a:pt x="113217" y="20914"/>
                  </a:lnTo>
                  <a:lnTo>
                    <a:pt x="271658" y="20914"/>
                  </a:lnTo>
                  <a:lnTo>
                    <a:pt x="270000" y="12781"/>
                  </a:lnTo>
                  <a:lnTo>
                    <a:pt x="265520" y="6143"/>
                  </a:lnTo>
                  <a:lnTo>
                    <a:pt x="258885" y="1662"/>
                  </a:lnTo>
                  <a:lnTo>
                    <a:pt x="250761" y="0"/>
                  </a:lnTo>
                  <a:close/>
                </a:path>
                <a:path w="271780" h="481329">
                  <a:moveTo>
                    <a:pt x="271658" y="57515"/>
                  </a:moveTo>
                  <a:lnTo>
                    <a:pt x="250761" y="57515"/>
                  </a:lnTo>
                  <a:lnTo>
                    <a:pt x="250762" y="423532"/>
                  </a:lnTo>
                  <a:lnTo>
                    <a:pt x="271658" y="423532"/>
                  </a:lnTo>
                  <a:lnTo>
                    <a:pt x="271658" y="57515"/>
                  </a:lnTo>
                  <a:close/>
                </a:path>
                <a:path w="271780" h="481329">
                  <a:moveTo>
                    <a:pt x="271658" y="20914"/>
                  </a:moveTo>
                  <a:lnTo>
                    <a:pt x="158441" y="20914"/>
                  </a:lnTo>
                  <a:lnTo>
                    <a:pt x="161950" y="24444"/>
                  </a:lnTo>
                  <a:lnTo>
                    <a:pt x="161950" y="33115"/>
                  </a:lnTo>
                  <a:lnTo>
                    <a:pt x="158441" y="36600"/>
                  </a:lnTo>
                  <a:lnTo>
                    <a:pt x="271658" y="36600"/>
                  </a:lnTo>
                  <a:lnTo>
                    <a:pt x="271658" y="20914"/>
                  </a:lnTo>
                  <a:close/>
                </a:path>
              </a:pathLst>
            </a:custGeom>
            <a:solidFill>
              <a:srgbClr val="038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4870" y="4785917"/>
              <a:ext cx="167174" cy="158512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953302" y="4081510"/>
            <a:ext cx="198120" cy="460375"/>
          </a:xfrm>
          <a:custGeom>
            <a:avLst/>
            <a:gdLst/>
            <a:ahLst/>
            <a:cxnLst/>
            <a:rect l="l" t="t" r="r" b="b"/>
            <a:pathLst>
              <a:path w="198119" h="460375">
                <a:moveTo>
                  <a:pt x="177088" y="0"/>
                </a:moveTo>
                <a:lnTo>
                  <a:pt x="20833" y="0"/>
                </a:lnTo>
                <a:lnTo>
                  <a:pt x="0" y="20914"/>
                </a:lnTo>
                <a:lnTo>
                  <a:pt x="0" y="439218"/>
                </a:lnTo>
                <a:lnTo>
                  <a:pt x="177088" y="460131"/>
                </a:lnTo>
                <a:lnTo>
                  <a:pt x="185178" y="458481"/>
                </a:lnTo>
                <a:lnTo>
                  <a:pt x="191802" y="453988"/>
                </a:lnTo>
                <a:lnTo>
                  <a:pt x="196278" y="447338"/>
                </a:lnTo>
                <a:lnTo>
                  <a:pt x="197922" y="439218"/>
                </a:lnTo>
                <a:lnTo>
                  <a:pt x="197922" y="394774"/>
                </a:lnTo>
                <a:lnTo>
                  <a:pt x="97398" y="394774"/>
                </a:lnTo>
                <a:lnTo>
                  <a:pt x="84898" y="369677"/>
                </a:lnTo>
                <a:lnTo>
                  <a:pt x="83856" y="368108"/>
                </a:lnTo>
                <a:lnTo>
                  <a:pt x="85419" y="366017"/>
                </a:lnTo>
                <a:lnTo>
                  <a:pt x="197922" y="366017"/>
                </a:lnTo>
                <a:lnTo>
                  <a:pt x="197922" y="350330"/>
                </a:lnTo>
                <a:lnTo>
                  <a:pt x="90106" y="350330"/>
                </a:lnTo>
                <a:lnTo>
                  <a:pt x="89065" y="349285"/>
                </a:lnTo>
                <a:lnTo>
                  <a:pt x="65626" y="349285"/>
                </a:lnTo>
                <a:lnTo>
                  <a:pt x="64064" y="348239"/>
                </a:lnTo>
                <a:lnTo>
                  <a:pt x="39063" y="335690"/>
                </a:lnTo>
                <a:lnTo>
                  <a:pt x="39063" y="333076"/>
                </a:lnTo>
                <a:lnTo>
                  <a:pt x="64064" y="320527"/>
                </a:lnTo>
                <a:lnTo>
                  <a:pt x="65626" y="319481"/>
                </a:lnTo>
                <a:lnTo>
                  <a:pt x="89586" y="319481"/>
                </a:lnTo>
                <a:lnTo>
                  <a:pt x="90106" y="318958"/>
                </a:lnTo>
                <a:lnTo>
                  <a:pt x="197922" y="318958"/>
                </a:lnTo>
                <a:lnTo>
                  <a:pt x="197922" y="303272"/>
                </a:lnTo>
                <a:lnTo>
                  <a:pt x="85419" y="303272"/>
                </a:lnTo>
                <a:lnTo>
                  <a:pt x="84377" y="301181"/>
                </a:lnTo>
                <a:lnTo>
                  <a:pt x="85419" y="299612"/>
                </a:lnTo>
                <a:lnTo>
                  <a:pt x="97919" y="274514"/>
                </a:lnTo>
                <a:lnTo>
                  <a:pt x="197922" y="274514"/>
                </a:lnTo>
                <a:lnTo>
                  <a:pt x="197922" y="219613"/>
                </a:lnTo>
                <a:lnTo>
                  <a:pt x="38021" y="219613"/>
                </a:lnTo>
                <a:lnTo>
                  <a:pt x="31250" y="212816"/>
                </a:lnTo>
                <a:lnTo>
                  <a:pt x="31250" y="195038"/>
                </a:lnTo>
                <a:lnTo>
                  <a:pt x="38021" y="188241"/>
                </a:lnTo>
                <a:lnTo>
                  <a:pt x="197922" y="188241"/>
                </a:lnTo>
                <a:lnTo>
                  <a:pt x="197922" y="167326"/>
                </a:lnTo>
                <a:lnTo>
                  <a:pt x="38021" y="167326"/>
                </a:lnTo>
                <a:lnTo>
                  <a:pt x="31250" y="160529"/>
                </a:lnTo>
                <a:lnTo>
                  <a:pt x="31250" y="142751"/>
                </a:lnTo>
                <a:lnTo>
                  <a:pt x="38021" y="135954"/>
                </a:lnTo>
                <a:lnTo>
                  <a:pt x="197922" y="135954"/>
                </a:lnTo>
                <a:lnTo>
                  <a:pt x="197922" y="115039"/>
                </a:lnTo>
                <a:lnTo>
                  <a:pt x="38021" y="115039"/>
                </a:lnTo>
                <a:lnTo>
                  <a:pt x="31250" y="108242"/>
                </a:lnTo>
                <a:lnTo>
                  <a:pt x="31250" y="90465"/>
                </a:lnTo>
                <a:lnTo>
                  <a:pt x="38021" y="83667"/>
                </a:lnTo>
                <a:lnTo>
                  <a:pt x="197922" y="83667"/>
                </a:lnTo>
                <a:lnTo>
                  <a:pt x="197922" y="20914"/>
                </a:lnTo>
                <a:lnTo>
                  <a:pt x="196278" y="12794"/>
                </a:lnTo>
                <a:lnTo>
                  <a:pt x="191802" y="6143"/>
                </a:lnTo>
                <a:lnTo>
                  <a:pt x="185177" y="1650"/>
                </a:lnTo>
                <a:lnTo>
                  <a:pt x="177088" y="0"/>
                </a:lnTo>
                <a:close/>
              </a:path>
              <a:path w="198119" h="460375">
                <a:moveTo>
                  <a:pt x="197922" y="366017"/>
                </a:moveTo>
                <a:lnTo>
                  <a:pt x="112503" y="366017"/>
                </a:lnTo>
                <a:lnTo>
                  <a:pt x="113545" y="368108"/>
                </a:lnTo>
                <a:lnTo>
                  <a:pt x="112503" y="369677"/>
                </a:lnTo>
                <a:lnTo>
                  <a:pt x="100003" y="394774"/>
                </a:lnTo>
                <a:lnTo>
                  <a:pt x="197922" y="394774"/>
                </a:lnTo>
                <a:lnTo>
                  <a:pt x="197922" y="366017"/>
                </a:lnTo>
                <a:close/>
              </a:path>
              <a:path w="198119" h="460375">
                <a:moveTo>
                  <a:pt x="197922" y="318958"/>
                </a:moveTo>
                <a:lnTo>
                  <a:pt x="107815" y="318958"/>
                </a:lnTo>
                <a:lnTo>
                  <a:pt x="114586" y="325756"/>
                </a:lnTo>
                <a:lnTo>
                  <a:pt x="114586" y="343533"/>
                </a:lnTo>
                <a:lnTo>
                  <a:pt x="107815" y="350330"/>
                </a:lnTo>
                <a:lnTo>
                  <a:pt x="197922" y="350330"/>
                </a:lnTo>
                <a:lnTo>
                  <a:pt x="197922" y="349285"/>
                </a:lnTo>
                <a:lnTo>
                  <a:pt x="132295" y="349285"/>
                </a:lnTo>
                <a:lnTo>
                  <a:pt x="130212" y="347716"/>
                </a:lnTo>
                <a:lnTo>
                  <a:pt x="130212" y="321050"/>
                </a:lnTo>
                <a:lnTo>
                  <a:pt x="132295" y="320004"/>
                </a:lnTo>
                <a:lnTo>
                  <a:pt x="197922" y="320004"/>
                </a:lnTo>
                <a:lnTo>
                  <a:pt x="197922" y="318958"/>
                </a:lnTo>
                <a:close/>
              </a:path>
              <a:path w="198119" h="460375">
                <a:moveTo>
                  <a:pt x="89586" y="319481"/>
                </a:moveTo>
                <a:lnTo>
                  <a:pt x="65626" y="319481"/>
                </a:lnTo>
                <a:lnTo>
                  <a:pt x="67710" y="321050"/>
                </a:lnTo>
                <a:lnTo>
                  <a:pt x="67710" y="348239"/>
                </a:lnTo>
                <a:lnTo>
                  <a:pt x="65626" y="349285"/>
                </a:lnTo>
                <a:lnTo>
                  <a:pt x="89065" y="349285"/>
                </a:lnTo>
                <a:lnTo>
                  <a:pt x="83335" y="343533"/>
                </a:lnTo>
                <a:lnTo>
                  <a:pt x="83335" y="325756"/>
                </a:lnTo>
                <a:lnTo>
                  <a:pt x="89586" y="319481"/>
                </a:lnTo>
                <a:close/>
              </a:path>
              <a:path w="198119" h="460375">
                <a:moveTo>
                  <a:pt x="197922" y="320004"/>
                </a:moveTo>
                <a:lnTo>
                  <a:pt x="132295" y="320004"/>
                </a:lnTo>
                <a:lnTo>
                  <a:pt x="133858" y="321050"/>
                </a:lnTo>
                <a:lnTo>
                  <a:pt x="156775" y="332553"/>
                </a:lnTo>
                <a:lnTo>
                  <a:pt x="158858" y="333076"/>
                </a:lnTo>
                <a:lnTo>
                  <a:pt x="158858" y="336213"/>
                </a:lnTo>
                <a:lnTo>
                  <a:pt x="156775" y="336736"/>
                </a:lnTo>
                <a:lnTo>
                  <a:pt x="133858" y="348239"/>
                </a:lnTo>
                <a:lnTo>
                  <a:pt x="132295" y="349285"/>
                </a:lnTo>
                <a:lnTo>
                  <a:pt x="197922" y="349285"/>
                </a:lnTo>
                <a:lnTo>
                  <a:pt x="197922" y="320004"/>
                </a:lnTo>
                <a:close/>
              </a:path>
              <a:path w="198119" h="460375">
                <a:moveTo>
                  <a:pt x="197922" y="274514"/>
                </a:moveTo>
                <a:lnTo>
                  <a:pt x="100523" y="274514"/>
                </a:lnTo>
                <a:lnTo>
                  <a:pt x="113024" y="299612"/>
                </a:lnTo>
                <a:lnTo>
                  <a:pt x="114065" y="301181"/>
                </a:lnTo>
                <a:lnTo>
                  <a:pt x="112503" y="303272"/>
                </a:lnTo>
                <a:lnTo>
                  <a:pt x="197922" y="303272"/>
                </a:lnTo>
                <a:lnTo>
                  <a:pt x="197922" y="274514"/>
                </a:lnTo>
                <a:close/>
              </a:path>
              <a:path w="198119" h="460375">
                <a:moveTo>
                  <a:pt x="90106" y="188241"/>
                </a:moveTo>
                <a:lnTo>
                  <a:pt x="55730" y="188241"/>
                </a:lnTo>
                <a:lnTo>
                  <a:pt x="62501" y="195038"/>
                </a:lnTo>
                <a:lnTo>
                  <a:pt x="62501" y="212816"/>
                </a:lnTo>
                <a:lnTo>
                  <a:pt x="55730" y="219613"/>
                </a:lnTo>
                <a:lnTo>
                  <a:pt x="90106" y="219613"/>
                </a:lnTo>
                <a:lnTo>
                  <a:pt x="83335" y="212816"/>
                </a:lnTo>
                <a:lnTo>
                  <a:pt x="83335" y="195038"/>
                </a:lnTo>
                <a:lnTo>
                  <a:pt x="90106" y="188241"/>
                </a:lnTo>
                <a:close/>
              </a:path>
              <a:path w="198119" h="460375">
                <a:moveTo>
                  <a:pt x="142191" y="188241"/>
                </a:moveTo>
                <a:lnTo>
                  <a:pt x="107815" y="188241"/>
                </a:lnTo>
                <a:lnTo>
                  <a:pt x="114586" y="195038"/>
                </a:lnTo>
                <a:lnTo>
                  <a:pt x="114586" y="212816"/>
                </a:lnTo>
                <a:lnTo>
                  <a:pt x="107815" y="219613"/>
                </a:lnTo>
                <a:lnTo>
                  <a:pt x="142191" y="219613"/>
                </a:lnTo>
                <a:lnTo>
                  <a:pt x="135420" y="212816"/>
                </a:lnTo>
                <a:lnTo>
                  <a:pt x="135420" y="195038"/>
                </a:lnTo>
                <a:lnTo>
                  <a:pt x="142191" y="188241"/>
                </a:lnTo>
                <a:close/>
              </a:path>
              <a:path w="198119" h="460375">
                <a:moveTo>
                  <a:pt x="197922" y="188241"/>
                </a:moveTo>
                <a:lnTo>
                  <a:pt x="159900" y="188241"/>
                </a:lnTo>
                <a:lnTo>
                  <a:pt x="166671" y="195038"/>
                </a:lnTo>
                <a:lnTo>
                  <a:pt x="166671" y="212816"/>
                </a:lnTo>
                <a:lnTo>
                  <a:pt x="159900" y="219613"/>
                </a:lnTo>
                <a:lnTo>
                  <a:pt x="197922" y="219613"/>
                </a:lnTo>
                <a:lnTo>
                  <a:pt x="197922" y="188241"/>
                </a:lnTo>
                <a:close/>
              </a:path>
              <a:path w="198119" h="460375">
                <a:moveTo>
                  <a:pt x="90106" y="135954"/>
                </a:moveTo>
                <a:lnTo>
                  <a:pt x="55730" y="135954"/>
                </a:lnTo>
                <a:lnTo>
                  <a:pt x="62501" y="142751"/>
                </a:lnTo>
                <a:lnTo>
                  <a:pt x="62501" y="160529"/>
                </a:lnTo>
                <a:lnTo>
                  <a:pt x="55730" y="167326"/>
                </a:lnTo>
                <a:lnTo>
                  <a:pt x="90106" y="167326"/>
                </a:lnTo>
                <a:lnTo>
                  <a:pt x="83335" y="160529"/>
                </a:lnTo>
                <a:lnTo>
                  <a:pt x="83335" y="142751"/>
                </a:lnTo>
                <a:lnTo>
                  <a:pt x="90106" y="135954"/>
                </a:lnTo>
                <a:close/>
              </a:path>
              <a:path w="198119" h="460375">
                <a:moveTo>
                  <a:pt x="142191" y="135954"/>
                </a:moveTo>
                <a:lnTo>
                  <a:pt x="107815" y="135954"/>
                </a:lnTo>
                <a:lnTo>
                  <a:pt x="114586" y="142751"/>
                </a:lnTo>
                <a:lnTo>
                  <a:pt x="114586" y="160529"/>
                </a:lnTo>
                <a:lnTo>
                  <a:pt x="107815" y="167326"/>
                </a:lnTo>
                <a:lnTo>
                  <a:pt x="142191" y="167326"/>
                </a:lnTo>
                <a:lnTo>
                  <a:pt x="135420" y="160529"/>
                </a:lnTo>
                <a:lnTo>
                  <a:pt x="135420" y="142751"/>
                </a:lnTo>
                <a:lnTo>
                  <a:pt x="142191" y="135954"/>
                </a:lnTo>
                <a:close/>
              </a:path>
              <a:path w="198119" h="460375">
                <a:moveTo>
                  <a:pt x="197922" y="135954"/>
                </a:moveTo>
                <a:lnTo>
                  <a:pt x="159900" y="135954"/>
                </a:lnTo>
                <a:lnTo>
                  <a:pt x="166671" y="142751"/>
                </a:lnTo>
                <a:lnTo>
                  <a:pt x="166671" y="160529"/>
                </a:lnTo>
                <a:lnTo>
                  <a:pt x="159900" y="167326"/>
                </a:lnTo>
                <a:lnTo>
                  <a:pt x="197922" y="167326"/>
                </a:lnTo>
                <a:lnTo>
                  <a:pt x="197922" y="135954"/>
                </a:lnTo>
                <a:close/>
              </a:path>
              <a:path w="198119" h="460375">
                <a:moveTo>
                  <a:pt x="90106" y="83667"/>
                </a:moveTo>
                <a:lnTo>
                  <a:pt x="55730" y="83667"/>
                </a:lnTo>
                <a:lnTo>
                  <a:pt x="62501" y="90465"/>
                </a:lnTo>
                <a:lnTo>
                  <a:pt x="62501" y="108242"/>
                </a:lnTo>
                <a:lnTo>
                  <a:pt x="55730" y="115039"/>
                </a:lnTo>
                <a:lnTo>
                  <a:pt x="90106" y="115039"/>
                </a:lnTo>
                <a:lnTo>
                  <a:pt x="83335" y="108242"/>
                </a:lnTo>
                <a:lnTo>
                  <a:pt x="83335" y="90465"/>
                </a:lnTo>
                <a:lnTo>
                  <a:pt x="90106" y="83667"/>
                </a:lnTo>
                <a:close/>
              </a:path>
              <a:path w="198119" h="460375">
                <a:moveTo>
                  <a:pt x="142191" y="83667"/>
                </a:moveTo>
                <a:lnTo>
                  <a:pt x="107815" y="83667"/>
                </a:lnTo>
                <a:lnTo>
                  <a:pt x="114586" y="90465"/>
                </a:lnTo>
                <a:lnTo>
                  <a:pt x="114586" y="108242"/>
                </a:lnTo>
                <a:lnTo>
                  <a:pt x="107815" y="115039"/>
                </a:lnTo>
                <a:lnTo>
                  <a:pt x="142191" y="115039"/>
                </a:lnTo>
                <a:lnTo>
                  <a:pt x="135420" y="108242"/>
                </a:lnTo>
                <a:lnTo>
                  <a:pt x="135420" y="90465"/>
                </a:lnTo>
                <a:lnTo>
                  <a:pt x="142191" y="83667"/>
                </a:lnTo>
                <a:close/>
              </a:path>
              <a:path w="198119" h="460375">
                <a:moveTo>
                  <a:pt x="197922" y="83667"/>
                </a:moveTo>
                <a:lnTo>
                  <a:pt x="159900" y="83667"/>
                </a:lnTo>
                <a:lnTo>
                  <a:pt x="166671" y="90465"/>
                </a:lnTo>
                <a:lnTo>
                  <a:pt x="166671" y="108242"/>
                </a:lnTo>
                <a:lnTo>
                  <a:pt x="159900" y="115039"/>
                </a:lnTo>
                <a:lnTo>
                  <a:pt x="197922" y="115039"/>
                </a:lnTo>
                <a:lnTo>
                  <a:pt x="197922" y="83667"/>
                </a:lnTo>
                <a:close/>
              </a:path>
            </a:pathLst>
          </a:custGeom>
          <a:solidFill>
            <a:srgbClr val="0381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0600" y="5250395"/>
            <a:ext cx="568960" cy="594360"/>
          </a:xfrm>
          <a:custGeom>
            <a:avLst/>
            <a:gdLst/>
            <a:ahLst/>
            <a:cxnLst/>
            <a:rect l="l" t="t" r="r" b="b"/>
            <a:pathLst>
              <a:path w="568960" h="594360">
                <a:moveTo>
                  <a:pt x="236588" y="317398"/>
                </a:moveTo>
                <a:lnTo>
                  <a:pt x="233362" y="271716"/>
                </a:lnTo>
                <a:lnTo>
                  <a:pt x="230238" y="227736"/>
                </a:lnTo>
                <a:lnTo>
                  <a:pt x="229158" y="212521"/>
                </a:lnTo>
                <a:lnTo>
                  <a:pt x="216319" y="212521"/>
                </a:lnTo>
                <a:lnTo>
                  <a:pt x="216319" y="271716"/>
                </a:lnTo>
                <a:lnTo>
                  <a:pt x="114909" y="271716"/>
                </a:lnTo>
                <a:lnTo>
                  <a:pt x="117957" y="227736"/>
                </a:lnTo>
                <a:lnTo>
                  <a:pt x="213944" y="227736"/>
                </a:lnTo>
                <a:lnTo>
                  <a:pt x="216319" y="271716"/>
                </a:lnTo>
                <a:lnTo>
                  <a:pt x="216319" y="212521"/>
                </a:lnTo>
                <a:lnTo>
                  <a:pt x="104775" y="212521"/>
                </a:lnTo>
                <a:lnTo>
                  <a:pt x="95973" y="317398"/>
                </a:lnTo>
                <a:lnTo>
                  <a:pt x="101688" y="333705"/>
                </a:lnTo>
                <a:lnTo>
                  <a:pt x="117525" y="348145"/>
                </a:lnTo>
                <a:lnTo>
                  <a:pt x="137909" y="358495"/>
                </a:lnTo>
                <a:lnTo>
                  <a:pt x="138049" y="358495"/>
                </a:lnTo>
                <a:lnTo>
                  <a:pt x="156832" y="362381"/>
                </a:lnTo>
                <a:lnTo>
                  <a:pt x="156832" y="445947"/>
                </a:lnTo>
                <a:lnTo>
                  <a:pt x="150736" y="449338"/>
                </a:lnTo>
                <a:lnTo>
                  <a:pt x="143637" y="451700"/>
                </a:lnTo>
                <a:lnTo>
                  <a:pt x="136880" y="452716"/>
                </a:lnTo>
                <a:lnTo>
                  <a:pt x="130403" y="453415"/>
                </a:lnTo>
                <a:lnTo>
                  <a:pt x="125387" y="454748"/>
                </a:lnTo>
                <a:lnTo>
                  <a:pt x="125056" y="454748"/>
                </a:lnTo>
                <a:lnTo>
                  <a:pt x="116268" y="457111"/>
                </a:lnTo>
                <a:lnTo>
                  <a:pt x="111201" y="460159"/>
                </a:lnTo>
                <a:lnTo>
                  <a:pt x="111201" y="463880"/>
                </a:lnTo>
                <a:lnTo>
                  <a:pt x="115519" y="469328"/>
                </a:lnTo>
                <a:lnTo>
                  <a:pt x="127330" y="473735"/>
                </a:lnTo>
                <a:lnTo>
                  <a:pt x="144843" y="476681"/>
                </a:lnTo>
                <a:lnTo>
                  <a:pt x="166293" y="477748"/>
                </a:lnTo>
                <a:lnTo>
                  <a:pt x="184645" y="476961"/>
                </a:lnTo>
                <a:lnTo>
                  <a:pt x="200444" y="474764"/>
                </a:lnTo>
                <a:lnTo>
                  <a:pt x="212534" y="471424"/>
                </a:lnTo>
                <a:lnTo>
                  <a:pt x="219773" y="467182"/>
                </a:lnTo>
                <a:lnTo>
                  <a:pt x="218249" y="464261"/>
                </a:lnTo>
                <a:lnTo>
                  <a:pt x="216801" y="461302"/>
                </a:lnTo>
                <a:lnTo>
                  <a:pt x="188264" y="452043"/>
                </a:lnTo>
                <a:lnTo>
                  <a:pt x="180835" y="449668"/>
                </a:lnTo>
                <a:lnTo>
                  <a:pt x="175082" y="445947"/>
                </a:lnTo>
                <a:lnTo>
                  <a:pt x="175082" y="362381"/>
                </a:lnTo>
                <a:lnTo>
                  <a:pt x="194386" y="358495"/>
                </a:lnTo>
                <a:lnTo>
                  <a:pt x="214960" y="348272"/>
                </a:lnTo>
                <a:lnTo>
                  <a:pt x="230974" y="333857"/>
                </a:lnTo>
                <a:lnTo>
                  <a:pt x="236588" y="317398"/>
                </a:lnTo>
                <a:close/>
              </a:path>
              <a:path w="568960" h="594360">
                <a:moveTo>
                  <a:pt x="294030" y="420281"/>
                </a:moveTo>
                <a:lnTo>
                  <a:pt x="289509" y="413042"/>
                </a:lnTo>
                <a:lnTo>
                  <a:pt x="287274" y="404964"/>
                </a:lnTo>
                <a:lnTo>
                  <a:pt x="287388" y="396582"/>
                </a:lnTo>
                <a:lnTo>
                  <a:pt x="289928" y="388429"/>
                </a:lnTo>
                <a:lnTo>
                  <a:pt x="289394" y="388213"/>
                </a:lnTo>
                <a:lnTo>
                  <a:pt x="288912" y="387934"/>
                </a:lnTo>
                <a:lnTo>
                  <a:pt x="288353" y="387781"/>
                </a:lnTo>
                <a:lnTo>
                  <a:pt x="279196" y="386029"/>
                </a:lnTo>
                <a:lnTo>
                  <a:pt x="270891" y="387019"/>
                </a:lnTo>
                <a:lnTo>
                  <a:pt x="264337" y="390448"/>
                </a:lnTo>
                <a:lnTo>
                  <a:pt x="260426" y="396087"/>
                </a:lnTo>
                <a:lnTo>
                  <a:pt x="259842" y="401675"/>
                </a:lnTo>
                <a:lnTo>
                  <a:pt x="261658" y="407276"/>
                </a:lnTo>
                <a:lnTo>
                  <a:pt x="265557" y="412483"/>
                </a:lnTo>
                <a:lnTo>
                  <a:pt x="271233" y="416890"/>
                </a:lnTo>
                <a:lnTo>
                  <a:pt x="277914" y="418172"/>
                </a:lnTo>
                <a:lnTo>
                  <a:pt x="285521" y="419290"/>
                </a:lnTo>
                <a:lnTo>
                  <a:pt x="294030" y="420281"/>
                </a:lnTo>
                <a:close/>
              </a:path>
              <a:path w="568960" h="594360">
                <a:moveTo>
                  <a:pt x="339458" y="381241"/>
                </a:moveTo>
                <a:lnTo>
                  <a:pt x="323964" y="374840"/>
                </a:lnTo>
                <a:lnTo>
                  <a:pt x="316077" y="377609"/>
                </a:lnTo>
                <a:lnTo>
                  <a:pt x="308610" y="383197"/>
                </a:lnTo>
                <a:lnTo>
                  <a:pt x="303022" y="390664"/>
                </a:lnTo>
                <a:lnTo>
                  <a:pt x="300253" y="398564"/>
                </a:lnTo>
                <a:lnTo>
                  <a:pt x="300456" y="405968"/>
                </a:lnTo>
                <a:lnTo>
                  <a:pt x="303784" y="411949"/>
                </a:lnTo>
                <a:lnTo>
                  <a:pt x="309511" y="416572"/>
                </a:lnTo>
                <a:lnTo>
                  <a:pt x="317512" y="417118"/>
                </a:lnTo>
                <a:lnTo>
                  <a:pt x="323799" y="413308"/>
                </a:lnTo>
                <a:lnTo>
                  <a:pt x="324307" y="403910"/>
                </a:lnTo>
                <a:lnTo>
                  <a:pt x="327228" y="395122"/>
                </a:lnTo>
                <a:lnTo>
                  <a:pt x="332359" y="387426"/>
                </a:lnTo>
                <a:lnTo>
                  <a:pt x="339458" y="381241"/>
                </a:lnTo>
                <a:close/>
              </a:path>
              <a:path w="568960" h="594360">
                <a:moveTo>
                  <a:pt x="370992" y="415709"/>
                </a:moveTo>
                <a:lnTo>
                  <a:pt x="350507" y="390728"/>
                </a:lnTo>
                <a:lnTo>
                  <a:pt x="344233" y="393458"/>
                </a:lnTo>
                <a:lnTo>
                  <a:pt x="339585" y="399224"/>
                </a:lnTo>
                <a:lnTo>
                  <a:pt x="337007" y="407187"/>
                </a:lnTo>
                <a:lnTo>
                  <a:pt x="336931" y="416521"/>
                </a:lnTo>
                <a:lnTo>
                  <a:pt x="337273" y="418846"/>
                </a:lnTo>
                <a:lnTo>
                  <a:pt x="337858" y="421132"/>
                </a:lnTo>
                <a:lnTo>
                  <a:pt x="338696" y="423329"/>
                </a:lnTo>
                <a:lnTo>
                  <a:pt x="348221" y="423506"/>
                </a:lnTo>
                <a:lnTo>
                  <a:pt x="358838" y="423506"/>
                </a:lnTo>
                <a:lnTo>
                  <a:pt x="369938" y="423240"/>
                </a:lnTo>
                <a:lnTo>
                  <a:pt x="370814" y="419544"/>
                </a:lnTo>
                <a:lnTo>
                  <a:pt x="370992" y="415709"/>
                </a:lnTo>
                <a:close/>
              </a:path>
              <a:path w="568960" h="594360">
                <a:moveTo>
                  <a:pt x="400723" y="189585"/>
                </a:moveTo>
                <a:lnTo>
                  <a:pt x="398348" y="172364"/>
                </a:lnTo>
                <a:lnTo>
                  <a:pt x="391566" y="156705"/>
                </a:lnTo>
                <a:lnTo>
                  <a:pt x="380847" y="143421"/>
                </a:lnTo>
                <a:lnTo>
                  <a:pt x="366712" y="133337"/>
                </a:lnTo>
                <a:lnTo>
                  <a:pt x="360578" y="25488"/>
                </a:lnTo>
                <a:lnTo>
                  <a:pt x="365899" y="25488"/>
                </a:lnTo>
                <a:lnTo>
                  <a:pt x="365899" y="17462"/>
                </a:lnTo>
                <a:lnTo>
                  <a:pt x="364350" y="12280"/>
                </a:lnTo>
                <a:lnTo>
                  <a:pt x="360934" y="4737"/>
                </a:lnTo>
                <a:lnTo>
                  <a:pt x="353339" y="0"/>
                </a:lnTo>
                <a:lnTo>
                  <a:pt x="311035" y="0"/>
                </a:lnTo>
                <a:lnTo>
                  <a:pt x="303428" y="4737"/>
                </a:lnTo>
                <a:lnTo>
                  <a:pt x="298996" y="14770"/>
                </a:lnTo>
                <a:lnTo>
                  <a:pt x="298475" y="25488"/>
                </a:lnTo>
                <a:lnTo>
                  <a:pt x="303403" y="25488"/>
                </a:lnTo>
                <a:lnTo>
                  <a:pt x="297281" y="133337"/>
                </a:lnTo>
                <a:lnTo>
                  <a:pt x="283146" y="143421"/>
                </a:lnTo>
                <a:lnTo>
                  <a:pt x="272427" y="156705"/>
                </a:lnTo>
                <a:lnTo>
                  <a:pt x="265633" y="172364"/>
                </a:lnTo>
                <a:lnTo>
                  <a:pt x="263258" y="189585"/>
                </a:lnTo>
                <a:lnTo>
                  <a:pt x="263258" y="376186"/>
                </a:lnTo>
                <a:lnTo>
                  <a:pt x="267919" y="374091"/>
                </a:lnTo>
                <a:lnTo>
                  <a:pt x="272973" y="373024"/>
                </a:lnTo>
                <a:lnTo>
                  <a:pt x="278091" y="373049"/>
                </a:lnTo>
                <a:lnTo>
                  <a:pt x="283019" y="373062"/>
                </a:lnTo>
                <a:lnTo>
                  <a:pt x="287909" y="373900"/>
                </a:lnTo>
                <a:lnTo>
                  <a:pt x="296735" y="377215"/>
                </a:lnTo>
                <a:lnTo>
                  <a:pt x="299466" y="374040"/>
                </a:lnTo>
                <a:lnTo>
                  <a:pt x="305396" y="368935"/>
                </a:lnTo>
                <a:lnTo>
                  <a:pt x="312140" y="365099"/>
                </a:lnTo>
                <a:lnTo>
                  <a:pt x="319493" y="362623"/>
                </a:lnTo>
                <a:lnTo>
                  <a:pt x="327266" y="361619"/>
                </a:lnTo>
                <a:lnTo>
                  <a:pt x="334429" y="361492"/>
                </a:lnTo>
                <a:lnTo>
                  <a:pt x="341337" y="364248"/>
                </a:lnTo>
                <a:lnTo>
                  <a:pt x="349631" y="372948"/>
                </a:lnTo>
                <a:lnTo>
                  <a:pt x="352221" y="377710"/>
                </a:lnTo>
                <a:lnTo>
                  <a:pt x="356438" y="377774"/>
                </a:lnTo>
                <a:lnTo>
                  <a:pt x="360578" y="378879"/>
                </a:lnTo>
                <a:lnTo>
                  <a:pt x="364286" y="380911"/>
                </a:lnTo>
                <a:lnTo>
                  <a:pt x="367334" y="377190"/>
                </a:lnTo>
                <a:lnTo>
                  <a:pt x="370954" y="373976"/>
                </a:lnTo>
                <a:lnTo>
                  <a:pt x="381660" y="367118"/>
                </a:lnTo>
                <a:lnTo>
                  <a:pt x="389382" y="364794"/>
                </a:lnTo>
                <a:lnTo>
                  <a:pt x="400723" y="365036"/>
                </a:lnTo>
                <a:lnTo>
                  <a:pt x="400723" y="189585"/>
                </a:lnTo>
                <a:close/>
              </a:path>
              <a:path w="568960" h="594360">
                <a:moveTo>
                  <a:pt x="410171" y="383019"/>
                </a:moveTo>
                <a:lnTo>
                  <a:pt x="404952" y="379056"/>
                </a:lnTo>
                <a:lnTo>
                  <a:pt x="397967" y="377583"/>
                </a:lnTo>
                <a:lnTo>
                  <a:pt x="390029" y="378637"/>
                </a:lnTo>
                <a:lnTo>
                  <a:pt x="381927" y="382308"/>
                </a:lnTo>
                <a:lnTo>
                  <a:pt x="379044" y="384124"/>
                </a:lnTo>
                <a:lnTo>
                  <a:pt x="376478" y="386410"/>
                </a:lnTo>
                <a:lnTo>
                  <a:pt x="374319" y="389039"/>
                </a:lnTo>
                <a:lnTo>
                  <a:pt x="379209" y="395135"/>
                </a:lnTo>
                <a:lnTo>
                  <a:pt x="382308" y="402450"/>
                </a:lnTo>
                <a:lnTo>
                  <a:pt x="383501" y="412038"/>
                </a:lnTo>
                <a:lnTo>
                  <a:pt x="383603" y="413893"/>
                </a:lnTo>
                <a:lnTo>
                  <a:pt x="383603" y="415747"/>
                </a:lnTo>
                <a:lnTo>
                  <a:pt x="389420" y="415848"/>
                </a:lnTo>
                <a:lnTo>
                  <a:pt x="395122" y="414197"/>
                </a:lnTo>
                <a:lnTo>
                  <a:pt x="400189" y="410870"/>
                </a:lnTo>
                <a:lnTo>
                  <a:pt x="400189" y="404850"/>
                </a:lnTo>
                <a:lnTo>
                  <a:pt x="401434" y="398894"/>
                </a:lnTo>
                <a:lnTo>
                  <a:pt x="403860" y="393369"/>
                </a:lnTo>
                <a:lnTo>
                  <a:pt x="405498" y="389661"/>
                </a:lnTo>
                <a:lnTo>
                  <a:pt x="407619" y="386181"/>
                </a:lnTo>
                <a:lnTo>
                  <a:pt x="410171" y="383019"/>
                </a:lnTo>
                <a:close/>
              </a:path>
              <a:path w="568960" h="594360">
                <a:moveTo>
                  <a:pt x="449186" y="403199"/>
                </a:moveTo>
                <a:lnTo>
                  <a:pt x="448894" y="394843"/>
                </a:lnTo>
                <a:lnTo>
                  <a:pt x="446011" y="388010"/>
                </a:lnTo>
                <a:lnTo>
                  <a:pt x="440740" y="383654"/>
                </a:lnTo>
                <a:lnTo>
                  <a:pt x="433971" y="382701"/>
                </a:lnTo>
                <a:lnTo>
                  <a:pt x="426999" y="385178"/>
                </a:lnTo>
                <a:lnTo>
                  <a:pt x="420636" y="390613"/>
                </a:lnTo>
                <a:lnTo>
                  <a:pt x="415696" y="398526"/>
                </a:lnTo>
                <a:lnTo>
                  <a:pt x="412445" y="405257"/>
                </a:lnTo>
                <a:lnTo>
                  <a:pt x="412140" y="413016"/>
                </a:lnTo>
                <a:lnTo>
                  <a:pt x="414845" y="419976"/>
                </a:lnTo>
                <a:lnTo>
                  <a:pt x="449186" y="403199"/>
                </a:lnTo>
                <a:close/>
              </a:path>
              <a:path w="568960" h="594360">
                <a:moveTo>
                  <a:pt x="484759" y="415213"/>
                </a:moveTo>
                <a:lnTo>
                  <a:pt x="483247" y="410946"/>
                </a:lnTo>
                <a:lnTo>
                  <a:pt x="478840" y="406908"/>
                </a:lnTo>
                <a:lnTo>
                  <a:pt x="471766" y="403110"/>
                </a:lnTo>
                <a:lnTo>
                  <a:pt x="462241" y="399605"/>
                </a:lnTo>
                <a:lnTo>
                  <a:pt x="461835" y="405701"/>
                </a:lnTo>
                <a:lnTo>
                  <a:pt x="461137" y="408673"/>
                </a:lnTo>
                <a:lnTo>
                  <a:pt x="468579" y="410641"/>
                </a:lnTo>
                <a:lnTo>
                  <a:pt x="470636" y="414185"/>
                </a:lnTo>
                <a:lnTo>
                  <a:pt x="469163" y="419747"/>
                </a:lnTo>
                <a:lnTo>
                  <a:pt x="414794" y="432968"/>
                </a:lnTo>
                <a:lnTo>
                  <a:pt x="373773" y="436143"/>
                </a:lnTo>
                <a:lnTo>
                  <a:pt x="353187" y="436422"/>
                </a:lnTo>
                <a:lnTo>
                  <a:pt x="314223" y="435152"/>
                </a:lnTo>
                <a:lnTo>
                  <a:pt x="282232" y="431850"/>
                </a:lnTo>
                <a:lnTo>
                  <a:pt x="257543" y="427240"/>
                </a:lnTo>
                <a:lnTo>
                  <a:pt x="237185" y="420738"/>
                </a:lnTo>
                <a:lnTo>
                  <a:pt x="235559" y="416966"/>
                </a:lnTo>
                <a:lnTo>
                  <a:pt x="237528" y="412038"/>
                </a:lnTo>
                <a:lnTo>
                  <a:pt x="238798" y="410743"/>
                </a:lnTo>
                <a:lnTo>
                  <a:pt x="247777" y="406996"/>
                </a:lnTo>
                <a:lnTo>
                  <a:pt x="246710" y="401281"/>
                </a:lnTo>
                <a:lnTo>
                  <a:pt x="220103" y="415150"/>
                </a:lnTo>
                <a:lnTo>
                  <a:pt x="220306" y="422059"/>
                </a:lnTo>
                <a:lnTo>
                  <a:pt x="232092" y="463016"/>
                </a:lnTo>
                <a:lnTo>
                  <a:pt x="260045" y="495160"/>
                </a:lnTo>
                <a:lnTo>
                  <a:pt x="298856" y="513397"/>
                </a:lnTo>
                <a:lnTo>
                  <a:pt x="381838" y="516229"/>
                </a:lnTo>
                <a:lnTo>
                  <a:pt x="408051" y="512902"/>
                </a:lnTo>
                <a:lnTo>
                  <a:pt x="453288" y="487972"/>
                </a:lnTo>
                <a:lnTo>
                  <a:pt x="475830" y="456946"/>
                </a:lnTo>
                <a:lnTo>
                  <a:pt x="483108" y="434086"/>
                </a:lnTo>
                <a:lnTo>
                  <a:pt x="484759" y="415213"/>
                </a:lnTo>
                <a:close/>
              </a:path>
              <a:path w="568960" h="594360">
                <a:moveTo>
                  <a:pt x="568807" y="455117"/>
                </a:moveTo>
                <a:lnTo>
                  <a:pt x="558038" y="422351"/>
                </a:lnTo>
                <a:lnTo>
                  <a:pt x="527685" y="393065"/>
                </a:lnTo>
                <a:lnTo>
                  <a:pt x="480720" y="368490"/>
                </a:lnTo>
                <a:lnTo>
                  <a:pt x="420128" y="349897"/>
                </a:lnTo>
                <a:lnTo>
                  <a:pt x="420128" y="374332"/>
                </a:lnTo>
                <a:lnTo>
                  <a:pt x="424789" y="371398"/>
                </a:lnTo>
                <a:lnTo>
                  <a:pt x="430149" y="369798"/>
                </a:lnTo>
                <a:lnTo>
                  <a:pt x="439191" y="369697"/>
                </a:lnTo>
                <a:lnTo>
                  <a:pt x="451815" y="374497"/>
                </a:lnTo>
                <a:lnTo>
                  <a:pt x="456514" y="379209"/>
                </a:lnTo>
                <a:lnTo>
                  <a:pt x="459155" y="385089"/>
                </a:lnTo>
                <a:lnTo>
                  <a:pt x="474332" y="390118"/>
                </a:lnTo>
                <a:lnTo>
                  <a:pt x="484835" y="395376"/>
                </a:lnTo>
                <a:lnTo>
                  <a:pt x="493864" y="403555"/>
                </a:lnTo>
                <a:lnTo>
                  <a:pt x="496925" y="428917"/>
                </a:lnTo>
                <a:lnTo>
                  <a:pt x="500659" y="434886"/>
                </a:lnTo>
                <a:lnTo>
                  <a:pt x="505180" y="448094"/>
                </a:lnTo>
                <a:lnTo>
                  <a:pt x="505866" y="455117"/>
                </a:lnTo>
                <a:lnTo>
                  <a:pt x="497941" y="479869"/>
                </a:lnTo>
                <a:lnTo>
                  <a:pt x="440956" y="520992"/>
                </a:lnTo>
                <a:lnTo>
                  <a:pt x="396138" y="535571"/>
                </a:lnTo>
                <a:lnTo>
                  <a:pt x="343242" y="544969"/>
                </a:lnTo>
                <a:lnTo>
                  <a:pt x="284403" y="548309"/>
                </a:lnTo>
                <a:lnTo>
                  <a:pt x="225564" y="544969"/>
                </a:lnTo>
                <a:lnTo>
                  <a:pt x="172669" y="535571"/>
                </a:lnTo>
                <a:lnTo>
                  <a:pt x="127838" y="520992"/>
                </a:lnTo>
                <a:lnTo>
                  <a:pt x="93192" y="502132"/>
                </a:lnTo>
                <a:lnTo>
                  <a:pt x="62941" y="455117"/>
                </a:lnTo>
                <a:lnTo>
                  <a:pt x="68160" y="434936"/>
                </a:lnTo>
                <a:lnTo>
                  <a:pt x="83058" y="416306"/>
                </a:lnTo>
                <a:lnTo>
                  <a:pt x="106527" y="399656"/>
                </a:lnTo>
                <a:lnTo>
                  <a:pt x="137439" y="385470"/>
                </a:lnTo>
                <a:lnTo>
                  <a:pt x="137439" y="378714"/>
                </a:lnTo>
                <a:lnTo>
                  <a:pt x="120218" y="371957"/>
                </a:lnTo>
                <a:lnTo>
                  <a:pt x="104305" y="362483"/>
                </a:lnTo>
                <a:lnTo>
                  <a:pt x="61150" y="380961"/>
                </a:lnTo>
                <a:lnTo>
                  <a:pt x="28282" y="403009"/>
                </a:lnTo>
                <a:lnTo>
                  <a:pt x="7340" y="427964"/>
                </a:lnTo>
                <a:lnTo>
                  <a:pt x="0" y="458343"/>
                </a:lnTo>
                <a:lnTo>
                  <a:pt x="7531" y="489458"/>
                </a:lnTo>
                <a:lnTo>
                  <a:pt x="62560" y="543255"/>
                </a:lnTo>
                <a:lnTo>
                  <a:pt x="106629" y="564311"/>
                </a:lnTo>
                <a:lnTo>
                  <a:pt x="159435" y="580364"/>
                </a:lnTo>
                <a:lnTo>
                  <a:pt x="219265" y="590600"/>
                </a:lnTo>
                <a:lnTo>
                  <a:pt x="284403" y="594194"/>
                </a:lnTo>
                <a:lnTo>
                  <a:pt x="349529" y="590600"/>
                </a:lnTo>
                <a:lnTo>
                  <a:pt x="409359" y="580364"/>
                </a:lnTo>
                <a:lnTo>
                  <a:pt x="462178" y="564311"/>
                </a:lnTo>
                <a:lnTo>
                  <a:pt x="506247" y="543255"/>
                </a:lnTo>
                <a:lnTo>
                  <a:pt x="539851" y="518033"/>
                </a:lnTo>
                <a:lnTo>
                  <a:pt x="561289" y="489458"/>
                </a:lnTo>
                <a:lnTo>
                  <a:pt x="568807" y="455117"/>
                </a:lnTo>
                <a:close/>
              </a:path>
            </a:pathLst>
          </a:custGeom>
          <a:solidFill>
            <a:srgbClr val="03813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934204" y="2019329"/>
            <a:ext cx="303530" cy="326390"/>
            <a:chOff x="934204" y="2019329"/>
            <a:chExt cx="303530" cy="326390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4730" y="2019329"/>
              <a:ext cx="161643" cy="761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34199" y="2113356"/>
              <a:ext cx="303530" cy="232410"/>
            </a:xfrm>
            <a:custGeom>
              <a:avLst/>
              <a:gdLst/>
              <a:ahLst/>
              <a:cxnLst/>
              <a:rect l="l" t="t" r="r" b="b"/>
              <a:pathLst>
                <a:path w="303530" h="232410">
                  <a:moveTo>
                    <a:pt x="131737" y="83096"/>
                  </a:moveTo>
                  <a:lnTo>
                    <a:pt x="126682" y="78041"/>
                  </a:lnTo>
                  <a:lnTo>
                    <a:pt x="114211" y="78041"/>
                  </a:lnTo>
                  <a:lnTo>
                    <a:pt x="109156" y="83096"/>
                  </a:lnTo>
                  <a:lnTo>
                    <a:pt x="109169" y="95567"/>
                  </a:lnTo>
                  <a:lnTo>
                    <a:pt x="114211" y="100622"/>
                  </a:lnTo>
                  <a:lnTo>
                    <a:pt x="120446" y="100634"/>
                  </a:lnTo>
                  <a:lnTo>
                    <a:pt x="126682" y="100634"/>
                  </a:lnTo>
                  <a:lnTo>
                    <a:pt x="131737" y="95567"/>
                  </a:lnTo>
                  <a:lnTo>
                    <a:pt x="131737" y="83096"/>
                  </a:lnTo>
                  <a:close/>
                </a:path>
                <a:path w="303530" h="232410">
                  <a:moveTo>
                    <a:pt x="193814" y="157708"/>
                  </a:moveTo>
                  <a:lnTo>
                    <a:pt x="193802" y="145237"/>
                  </a:lnTo>
                  <a:lnTo>
                    <a:pt x="188760" y="140182"/>
                  </a:lnTo>
                  <a:lnTo>
                    <a:pt x="182524" y="140169"/>
                  </a:lnTo>
                  <a:lnTo>
                    <a:pt x="176288" y="140169"/>
                  </a:lnTo>
                  <a:lnTo>
                    <a:pt x="171246" y="145237"/>
                  </a:lnTo>
                  <a:lnTo>
                    <a:pt x="171246" y="157708"/>
                  </a:lnTo>
                  <a:lnTo>
                    <a:pt x="176288" y="162763"/>
                  </a:lnTo>
                  <a:lnTo>
                    <a:pt x="188760" y="162763"/>
                  </a:lnTo>
                  <a:lnTo>
                    <a:pt x="193814" y="157708"/>
                  </a:lnTo>
                  <a:close/>
                </a:path>
                <a:path w="303530" h="232410">
                  <a:moveTo>
                    <a:pt x="302971" y="142697"/>
                  </a:moveTo>
                  <a:lnTo>
                    <a:pt x="299834" y="126796"/>
                  </a:lnTo>
                  <a:lnTo>
                    <a:pt x="294627" y="100342"/>
                  </a:lnTo>
                  <a:lnTo>
                    <a:pt x="276796" y="71526"/>
                  </a:lnTo>
                  <a:lnTo>
                    <a:pt x="272732" y="64973"/>
                  </a:lnTo>
                  <a:lnTo>
                    <a:pt x="272440" y="64668"/>
                  </a:lnTo>
                  <a:lnTo>
                    <a:pt x="241947" y="32791"/>
                  </a:lnTo>
                  <a:lnTo>
                    <a:pt x="207175" y="228"/>
                  </a:lnTo>
                  <a:lnTo>
                    <a:pt x="207175" y="151472"/>
                  </a:lnTo>
                  <a:lnTo>
                    <a:pt x="205232" y="161074"/>
                  </a:lnTo>
                  <a:lnTo>
                    <a:pt x="199936" y="168922"/>
                  </a:lnTo>
                  <a:lnTo>
                    <a:pt x="192074" y="174205"/>
                  </a:lnTo>
                  <a:lnTo>
                    <a:pt x="182524" y="176149"/>
                  </a:lnTo>
                  <a:lnTo>
                    <a:pt x="172935" y="174205"/>
                  </a:lnTo>
                  <a:lnTo>
                    <a:pt x="168046" y="170916"/>
                  </a:lnTo>
                  <a:lnTo>
                    <a:pt x="165100" y="168922"/>
                  </a:lnTo>
                  <a:lnTo>
                    <a:pt x="159816" y="161074"/>
                  </a:lnTo>
                  <a:lnTo>
                    <a:pt x="157873" y="151472"/>
                  </a:lnTo>
                  <a:lnTo>
                    <a:pt x="159816" y="141871"/>
                  </a:lnTo>
                  <a:lnTo>
                    <a:pt x="165100" y="134023"/>
                  </a:lnTo>
                  <a:lnTo>
                    <a:pt x="172935" y="128739"/>
                  </a:lnTo>
                  <a:lnTo>
                    <a:pt x="182524" y="126796"/>
                  </a:lnTo>
                  <a:lnTo>
                    <a:pt x="192125" y="128739"/>
                  </a:lnTo>
                  <a:lnTo>
                    <a:pt x="199961" y="134023"/>
                  </a:lnTo>
                  <a:lnTo>
                    <a:pt x="205244" y="141871"/>
                  </a:lnTo>
                  <a:lnTo>
                    <a:pt x="207175" y="151472"/>
                  </a:lnTo>
                  <a:lnTo>
                    <a:pt x="207175" y="228"/>
                  </a:lnTo>
                  <a:lnTo>
                    <a:pt x="206933" y="0"/>
                  </a:lnTo>
                  <a:lnTo>
                    <a:pt x="200317" y="0"/>
                  </a:lnTo>
                  <a:lnTo>
                    <a:pt x="200317" y="80987"/>
                  </a:lnTo>
                  <a:lnTo>
                    <a:pt x="110464" y="170916"/>
                  </a:lnTo>
                  <a:lnTo>
                    <a:pt x="101015" y="161455"/>
                  </a:lnTo>
                  <a:lnTo>
                    <a:pt x="148424" y="114007"/>
                  </a:lnTo>
                  <a:lnTo>
                    <a:pt x="190868" y="71526"/>
                  </a:lnTo>
                  <a:lnTo>
                    <a:pt x="200317" y="80987"/>
                  </a:lnTo>
                  <a:lnTo>
                    <a:pt x="200317" y="0"/>
                  </a:lnTo>
                  <a:lnTo>
                    <a:pt x="145097" y="0"/>
                  </a:lnTo>
                  <a:lnTo>
                    <a:pt x="145097" y="89331"/>
                  </a:lnTo>
                  <a:lnTo>
                    <a:pt x="143154" y="98933"/>
                  </a:lnTo>
                  <a:lnTo>
                    <a:pt x="137871" y="106781"/>
                  </a:lnTo>
                  <a:lnTo>
                    <a:pt x="130035" y="112064"/>
                  </a:lnTo>
                  <a:lnTo>
                    <a:pt x="120446" y="114007"/>
                  </a:lnTo>
                  <a:lnTo>
                    <a:pt x="110845" y="112064"/>
                  </a:lnTo>
                  <a:lnTo>
                    <a:pt x="103009" y="106781"/>
                  </a:lnTo>
                  <a:lnTo>
                    <a:pt x="97726" y="98933"/>
                  </a:lnTo>
                  <a:lnTo>
                    <a:pt x="95796" y="89331"/>
                  </a:lnTo>
                  <a:lnTo>
                    <a:pt x="97739" y="79730"/>
                  </a:lnTo>
                  <a:lnTo>
                    <a:pt x="103022" y="71894"/>
                  </a:lnTo>
                  <a:lnTo>
                    <a:pt x="110858" y="66611"/>
                  </a:lnTo>
                  <a:lnTo>
                    <a:pt x="120446" y="64668"/>
                  </a:lnTo>
                  <a:lnTo>
                    <a:pt x="130048" y="66611"/>
                  </a:lnTo>
                  <a:lnTo>
                    <a:pt x="137883" y="71894"/>
                  </a:lnTo>
                  <a:lnTo>
                    <a:pt x="143167" y="79730"/>
                  </a:lnTo>
                  <a:lnTo>
                    <a:pt x="145097" y="89331"/>
                  </a:lnTo>
                  <a:lnTo>
                    <a:pt x="145097" y="0"/>
                  </a:lnTo>
                  <a:lnTo>
                    <a:pt x="96037" y="0"/>
                  </a:lnTo>
                  <a:lnTo>
                    <a:pt x="61023" y="32791"/>
                  </a:lnTo>
                  <a:lnTo>
                    <a:pt x="30226" y="64973"/>
                  </a:lnTo>
                  <a:lnTo>
                    <a:pt x="8331" y="100342"/>
                  </a:lnTo>
                  <a:lnTo>
                    <a:pt x="0" y="142697"/>
                  </a:lnTo>
                  <a:lnTo>
                    <a:pt x="3657" y="172618"/>
                  </a:lnTo>
                  <a:lnTo>
                    <a:pt x="33629" y="215811"/>
                  </a:lnTo>
                  <a:lnTo>
                    <a:pt x="70281" y="231876"/>
                  </a:lnTo>
                  <a:lnTo>
                    <a:pt x="232702" y="231876"/>
                  </a:lnTo>
                  <a:lnTo>
                    <a:pt x="269341" y="215811"/>
                  </a:lnTo>
                  <a:lnTo>
                    <a:pt x="297700" y="176149"/>
                  </a:lnTo>
                  <a:lnTo>
                    <a:pt x="299313" y="172618"/>
                  </a:lnTo>
                  <a:lnTo>
                    <a:pt x="302971" y="142697"/>
                  </a:lnTo>
                  <a:close/>
                </a:path>
              </a:pathLst>
            </a:custGeom>
            <a:solidFill>
              <a:srgbClr val="0381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1769136" y="2926057"/>
            <a:ext cx="366395" cy="367665"/>
          </a:xfrm>
          <a:custGeom>
            <a:avLst/>
            <a:gdLst/>
            <a:ahLst/>
            <a:cxnLst/>
            <a:rect l="l" t="t" r="r" b="b"/>
            <a:pathLst>
              <a:path w="366394" h="367664">
                <a:moveTo>
                  <a:pt x="183071" y="0"/>
                </a:moveTo>
                <a:lnTo>
                  <a:pt x="134259" y="6577"/>
                </a:lnTo>
                <a:lnTo>
                  <a:pt x="90568" y="25102"/>
                </a:lnTo>
                <a:lnTo>
                  <a:pt x="53557" y="53824"/>
                </a:lnTo>
                <a:lnTo>
                  <a:pt x="24966" y="90993"/>
                </a:lnTo>
                <a:lnTo>
                  <a:pt x="6532" y="134857"/>
                </a:lnTo>
                <a:lnTo>
                  <a:pt x="0" y="183687"/>
                </a:lnTo>
                <a:lnTo>
                  <a:pt x="6535" y="232515"/>
                </a:lnTo>
                <a:lnTo>
                  <a:pt x="24977" y="276391"/>
                </a:lnTo>
                <a:lnTo>
                  <a:pt x="53581" y="313563"/>
                </a:lnTo>
                <a:lnTo>
                  <a:pt x="90605" y="342283"/>
                </a:lnTo>
                <a:lnTo>
                  <a:pt x="134307" y="360798"/>
                </a:lnTo>
                <a:lnTo>
                  <a:pt x="182919" y="367359"/>
                </a:lnTo>
                <a:lnTo>
                  <a:pt x="231546" y="360798"/>
                </a:lnTo>
                <a:lnTo>
                  <a:pt x="275242" y="342283"/>
                </a:lnTo>
                <a:lnTo>
                  <a:pt x="312263" y="313564"/>
                </a:lnTo>
                <a:lnTo>
                  <a:pt x="340869" y="276391"/>
                </a:lnTo>
                <a:lnTo>
                  <a:pt x="345342" y="265752"/>
                </a:lnTo>
                <a:lnTo>
                  <a:pt x="124252" y="265752"/>
                </a:lnTo>
                <a:lnTo>
                  <a:pt x="101221" y="242627"/>
                </a:lnTo>
                <a:lnTo>
                  <a:pt x="159860" y="183687"/>
                </a:lnTo>
                <a:lnTo>
                  <a:pt x="101189" y="124719"/>
                </a:lnTo>
                <a:lnTo>
                  <a:pt x="124239" y="101598"/>
                </a:lnTo>
                <a:lnTo>
                  <a:pt x="345370" y="101598"/>
                </a:lnTo>
                <a:lnTo>
                  <a:pt x="340916" y="90993"/>
                </a:lnTo>
                <a:lnTo>
                  <a:pt x="312338" y="53825"/>
                </a:lnTo>
                <a:lnTo>
                  <a:pt x="275344" y="25102"/>
                </a:lnTo>
                <a:lnTo>
                  <a:pt x="231675" y="6577"/>
                </a:lnTo>
                <a:lnTo>
                  <a:pt x="183071" y="0"/>
                </a:lnTo>
                <a:close/>
              </a:path>
              <a:path w="366394" h="367664">
                <a:moveTo>
                  <a:pt x="182927" y="206792"/>
                </a:moveTo>
                <a:lnTo>
                  <a:pt x="124227" y="265752"/>
                </a:lnTo>
                <a:lnTo>
                  <a:pt x="241634" y="265752"/>
                </a:lnTo>
                <a:lnTo>
                  <a:pt x="182927" y="206792"/>
                </a:lnTo>
                <a:close/>
              </a:path>
              <a:path w="366394" h="367664">
                <a:moveTo>
                  <a:pt x="345370" y="101598"/>
                </a:moveTo>
                <a:lnTo>
                  <a:pt x="241634" y="101598"/>
                </a:lnTo>
                <a:lnTo>
                  <a:pt x="264660" y="124719"/>
                </a:lnTo>
                <a:lnTo>
                  <a:pt x="205977" y="183687"/>
                </a:lnTo>
                <a:lnTo>
                  <a:pt x="264660" y="242627"/>
                </a:lnTo>
                <a:lnTo>
                  <a:pt x="241634" y="265752"/>
                </a:lnTo>
                <a:lnTo>
                  <a:pt x="345342" y="265752"/>
                </a:lnTo>
                <a:lnTo>
                  <a:pt x="359317" y="232515"/>
                </a:lnTo>
                <a:lnTo>
                  <a:pt x="365867" y="183687"/>
                </a:lnTo>
                <a:lnTo>
                  <a:pt x="359340" y="134858"/>
                </a:lnTo>
                <a:lnTo>
                  <a:pt x="345370" y="101598"/>
                </a:lnTo>
                <a:close/>
              </a:path>
              <a:path w="366394" h="367664">
                <a:moveTo>
                  <a:pt x="241634" y="101598"/>
                </a:moveTo>
                <a:lnTo>
                  <a:pt x="124239" y="101598"/>
                </a:lnTo>
                <a:lnTo>
                  <a:pt x="182927" y="160567"/>
                </a:lnTo>
                <a:lnTo>
                  <a:pt x="241634" y="101598"/>
                </a:lnTo>
                <a:close/>
              </a:path>
            </a:pathLst>
          </a:custGeom>
          <a:solidFill>
            <a:srgbClr val="F0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769136" y="3360397"/>
            <a:ext cx="366395" cy="367665"/>
          </a:xfrm>
          <a:custGeom>
            <a:avLst/>
            <a:gdLst/>
            <a:ahLst/>
            <a:cxnLst/>
            <a:rect l="l" t="t" r="r" b="b"/>
            <a:pathLst>
              <a:path w="366394" h="367664">
                <a:moveTo>
                  <a:pt x="183071" y="0"/>
                </a:moveTo>
                <a:lnTo>
                  <a:pt x="134259" y="6577"/>
                </a:lnTo>
                <a:lnTo>
                  <a:pt x="90568" y="25102"/>
                </a:lnTo>
                <a:lnTo>
                  <a:pt x="53557" y="53824"/>
                </a:lnTo>
                <a:lnTo>
                  <a:pt x="24966" y="90993"/>
                </a:lnTo>
                <a:lnTo>
                  <a:pt x="6532" y="134857"/>
                </a:lnTo>
                <a:lnTo>
                  <a:pt x="0" y="183687"/>
                </a:lnTo>
                <a:lnTo>
                  <a:pt x="6535" y="232515"/>
                </a:lnTo>
                <a:lnTo>
                  <a:pt x="24977" y="276391"/>
                </a:lnTo>
                <a:lnTo>
                  <a:pt x="53581" y="313563"/>
                </a:lnTo>
                <a:lnTo>
                  <a:pt x="90605" y="342283"/>
                </a:lnTo>
                <a:lnTo>
                  <a:pt x="134307" y="360798"/>
                </a:lnTo>
                <a:lnTo>
                  <a:pt x="182919" y="367359"/>
                </a:lnTo>
                <a:lnTo>
                  <a:pt x="231546" y="360798"/>
                </a:lnTo>
                <a:lnTo>
                  <a:pt x="275242" y="342283"/>
                </a:lnTo>
                <a:lnTo>
                  <a:pt x="312263" y="313564"/>
                </a:lnTo>
                <a:lnTo>
                  <a:pt x="340869" y="276391"/>
                </a:lnTo>
                <a:lnTo>
                  <a:pt x="345342" y="265752"/>
                </a:lnTo>
                <a:lnTo>
                  <a:pt x="124252" y="265752"/>
                </a:lnTo>
                <a:lnTo>
                  <a:pt x="101221" y="242627"/>
                </a:lnTo>
                <a:lnTo>
                  <a:pt x="159860" y="183687"/>
                </a:lnTo>
                <a:lnTo>
                  <a:pt x="101189" y="124719"/>
                </a:lnTo>
                <a:lnTo>
                  <a:pt x="124239" y="101598"/>
                </a:lnTo>
                <a:lnTo>
                  <a:pt x="345370" y="101598"/>
                </a:lnTo>
                <a:lnTo>
                  <a:pt x="340916" y="90993"/>
                </a:lnTo>
                <a:lnTo>
                  <a:pt x="312338" y="53825"/>
                </a:lnTo>
                <a:lnTo>
                  <a:pt x="275344" y="25102"/>
                </a:lnTo>
                <a:lnTo>
                  <a:pt x="231675" y="6577"/>
                </a:lnTo>
                <a:lnTo>
                  <a:pt x="183071" y="0"/>
                </a:lnTo>
                <a:close/>
              </a:path>
              <a:path w="366394" h="367664">
                <a:moveTo>
                  <a:pt x="182927" y="206792"/>
                </a:moveTo>
                <a:lnTo>
                  <a:pt x="124227" y="265752"/>
                </a:lnTo>
                <a:lnTo>
                  <a:pt x="241634" y="265752"/>
                </a:lnTo>
                <a:lnTo>
                  <a:pt x="182927" y="206792"/>
                </a:lnTo>
                <a:close/>
              </a:path>
              <a:path w="366394" h="367664">
                <a:moveTo>
                  <a:pt x="345370" y="101598"/>
                </a:moveTo>
                <a:lnTo>
                  <a:pt x="241634" y="101598"/>
                </a:lnTo>
                <a:lnTo>
                  <a:pt x="264660" y="124719"/>
                </a:lnTo>
                <a:lnTo>
                  <a:pt x="205977" y="183687"/>
                </a:lnTo>
                <a:lnTo>
                  <a:pt x="264660" y="242627"/>
                </a:lnTo>
                <a:lnTo>
                  <a:pt x="241634" y="265752"/>
                </a:lnTo>
                <a:lnTo>
                  <a:pt x="345342" y="265752"/>
                </a:lnTo>
                <a:lnTo>
                  <a:pt x="359317" y="232515"/>
                </a:lnTo>
                <a:lnTo>
                  <a:pt x="365867" y="183687"/>
                </a:lnTo>
                <a:lnTo>
                  <a:pt x="359340" y="134858"/>
                </a:lnTo>
                <a:lnTo>
                  <a:pt x="345370" y="101598"/>
                </a:lnTo>
                <a:close/>
              </a:path>
              <a:path w="366394" h="367664">
                <a:moveTo>
                  <a:pt x="241634" y="101598"/>
                </a:moveTo>
                <a:lnTo>
                  <a:pt x="124239" y="101598"/>
                </a:lnTo>
                <a:lnTo>
                  <a:pt x="182927" y="160567"/>
                </a:lnTo>
                <a:lnTo>
                  <a:pt x="241634" y="101598"/>
                </a:lnTo>
                <a:close/>
              </a:path>
            </a:pathLst>
          </a:custGeom>
          <a:solidFill>
            <a:srgbClr val="F0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56944" y="3777800"/>
            <a:ext cx="366395" cy="366395"/>
          </a:xfrm>
          <a:custGeom>
            <a:avLst/>
            <a:gdLst/>
            <a:ahLst/>
            <a:cxnLst/>
            <a:rect l="l" t="t" r="r" b="b"/>
            <a:pathLst>
              <a:path w="366394" h="366395">
                <a:moveTo>
                  <a:pt x="183071" y="0"/>
                </a:moveTo>
                <a:lnTo>
                  <a:pt x="134259" y="6556"/>
                </a:lnTo>
                <a:lnTo>
                  <a:pt x="90568" y="25021"/>
                </a:lnTo>
                <a:lnTo>
                  <a:pt x="53557" y="53650"/>
                </a:lnTo>
                <a:lnTo>
                  <a:pt x="24966" y="90699"/>
                </a:lnTo>
                <a:lnTo>
                  <a:pt x="6532" y="134421"/>
                </a:lnTo>
                <a:lnTo>
                  <a:pt x="0" y="183093"/>
                </a:lnTo>
                <a:lnTo>
                  <a:pt x="6535" y="231763"/>
                </a:lnTo>
                <a:lnTo>
                  <a:pt x="24977" y="275497"/>
                </a:lnTo>
                <a:lnTo>
                  <a:pt x="53581" y="312550"/>
                </a:lnTo>
                <a:lnTo>
                  <a:pt x="90605" y="341176"/>
                </a:lnTo>
                <a:lnTo>
                  <a:pt x="134307" y="359631"/>
                </a:lnTo>
                <a:lnTo>
                  <a:pt x="182919" y="366171"/>
                </a:lnTo>
                <a:lnTo>
                  <a:pt x="231546" y="359631"/>
                </a:lnTo>
                <a:lnTo>
                  <a:pt x="275242" y="341176"/>
                </a:lnTo>
                <a:lnTo>
                  <a:pt x="312263" y="312550"/>
                </a:lnTo>
                <a:lnTo>
                  <a:pt x="340869" y="275497"/>
                </a:lnTo>
                <a:lnTo>
                  <a:pt x="345342" y="264893"/>
                </a:lnTo>
                <a:lnTo>
                  <a:pt x="124252" y="264893"/>
                </a:lnTo>
                <a:lnTo>
                  <a:pt x="101221" y="241843"/>
                </a:lnTo>
                <a:lnTo>
                  <a:pt x="159860" y="183093"/>
                </a:lnTo>
                <a:lnTo>
                  <a:pt x="101189" y="124316"/>
                </a:lnTo>
                <a:lnTo>
                  <a:pt x="124239" y="101270"/>
                </a:lnTo>
                <a:lnTo>
                  <a:pt x="345370" y="101270"/>
                </a:lnTo>
                <a:lnTo>
                  <a:pt x="340916" y="90699"/>
                </a:lnTo>
                <a:lnTo>
                  <a:pt x="312338" y="53650"/>
                </a:lnTo>
                <a:lnTo>
                  <a:pt x="275344" y="25021"/>
                </a:lnTo>
                <a:lnTo>
                  <a:pt x="231675" y="6556"/>
                </a:lnTo>
                <a:lnTo>
                  <a:pt x="183071" y="0"/>
                </a:lnTo>
                <a:close/>
              </a:path>
              <a:path w="366394" h="366395">
                <a:moveTo>
                  <a:pt x="182927" y="206123"/>
                </a:moveTo>
                <a:lnTo>
                  <a:pt x="124227" y="264893"/>
                </a:lnTo>
                <a:lnTo>
                  <a:pt x="241634" y="264893"/>
                </a:lnTo>
                <a:lnTo>
                  <a:pt x="182927" y="206123"/>
                </a:lnTo>
                <a:close/>
              </a:path>
              <a:path w="366394" h="366395">
                <a:moveTo>
                  <a:pt x="345370" y="101270"/>
                </a:moveTo>
                <a:lnTo>
                  <a:pt x="241634" y="101270"/>
                </a:lnTo>
                <a:lnTo>
                  <a:pt x="264660" y="124316"/>
                </a:lnTo>
                <a:lnTo>
                  <a:pt x="205977" y="183093"/>
                </a:lnTo>
                <a:lnTo>
                  <a:pt x="264660" y="241843"/>
                </a:lnTo>
                <a:lnTo>
                  <a:pt x="241634" y="264893"/>
                </a:lnTo>
                <a:lnTo>
                  <a:pt x="345342" y="264893"/>
                </a:lnTo>
                <a:lnTo>
                  <a:pt x="359317" y="231763"/>
                </a:lnTo>
                <a:lnTo>
                  <a:pt x="365867" y="183093"/>
                </a:lnTo>
                <a:lnTo>
                  <a:pt x="359340" y="134421"/>
                </a:lnTo>
                <a:lnTo>
                  <a:pt x="345370" y="101270"/>
                </a:lnTo>
                <a:close/>
              </a:path>
              <a:path w="366394" h="366395">
                <a:moveTo>
                  <a:pt x="241634" y="101270"/>
                </a:moveTo>
                <a:lnTo>
                  <a:pt x="124239" y="101270"/>
                </a:lnTo>
                <a:lnTo>
                  <a:pt x="182927" y="160047"/>
                </a:lnTo>
                <a:lnTo>
                  <a:pt x="241634" y="101270"/>
                </a:lnTo>
                <a:close/>
              </a:path>
            </a:pathLst>
          </a:custGeom>
          <a:solidFill>
            <a:srgbClr val="F0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44919" y="4207741"/>
            <a:ext cx="367665" cy="367665"/>
          </a:xfrm>
          <a:custGeom>
            <a:avLst/>
            <a:gdLst/>
            <a:ahLst/>
            <a:cxnLst/>
            <a:rect l="l" t="t" r="r" b="b"/>
            <a:pathLst>
              <a:path w="367664" h="367664">
                <a:moveTo>
                  <a:pt x="183665" y="0"/>
                </a:moveTo>
                <a:lnTo>
                  <a:pt x="183520" y="0"/>
                </a:lnTo>
                <a:lnTo>
                  <a:pt x="134694" y="6577"/>
                </a:lnTo>
                <a:lnTo>
                  <a:pt x="90861" y="25102"/>
                </a:lnTo>
                <a:lnTo>
                  <a:pt x="53731" y="53824"/>
                </a:lnTo>
                <a:lnTo>
                  <a:pt x="25047" y="90993"/>
                </a:lnTo>
                <a:lnTo>
                  <a:pt x="6554" y="134857"/>
                </a:lnTo>
                <a:lnTo>
                  <a:pt x="0" y="183687"/>
                </a:lnTo>
                <a:lnTo>
                  <a:pt x="6556" y="232515"/>
                </a:lnTo>
                <a:lnTo>
                  <a:pt x="25058" y="276391"/>
                </a:lnTo>
                <a:lnTo>
                  <a:pt x="53755" y="313564"/>
                </a:lnTo>
                <a:lnTo>
                  <a:pt x="90899" y="342283"/>
                </a:lnTo>
                <a:lnTo>
                  <a:pt x="134743" y="360798"/>
                </a:lnTo>
                <a:lnTo>
                  <a:pt x="183512" y="367359"/>
                </a:lnTo>
                <a:lnTo>
                  <a:pt x="232298" y="360798"/>
                </a:lnTo>
                <a:lnTo>
                  <a:pt x="276135" y="342283"/>
                </a:lnTo>
                <a:lnTo>
                  <a:pt x="313276" y="313564"/>
                </a:lnTo>
                <a:lnTo>
                  <a:pt x="341975" y="276391"/>
                </a:lnTo>
                <a:lnTo>
                  <a:pt x="346463" y="265752"/>
                </a:lnTo>
                <a:lnTo>
                  <a:pt x="124655" y="265752"/>
                </a:lnTo>
                <a:lnTo>
                  <a:pt x="101550" y="242627"/>
                </a:lnTo>
                <a:lnTo>
                  <a:pt x="160379" y="183687"/>
                </a:lnTo>
                <a:lnTo>
                  <a:pt x="101518" y="124719"/>
                </a:lnTo>
                <a:lnTo>
                  <a:pt x="124642" y="101598"/>
                </a:lnTo>
                <a:lnTo>
                  <a:pt x="346491" y="101598"/>
                </a:lnTo>
                <a:lnTo>
                  <a:pt x="342022" y="90993"/>
                </a:lnTo>
                <a:lnTo>
                  <a:pt x="313351" y="53824"/>
                </a:lnTo>
                <a:lnTo>
                  <a:pt x="276237" y="25102"/>
                </a:lnTo>
                <a:lnTo>
                  <a:pt x="232427" y="6577"/>
                </a:lnTo>
                <a:lnTo>
                  <a:pt x="183665" y="0"/>
                </a:lnTo>
                <a:close/>
              </a:path>
              <a:path w="367664" h="367664">
                <a:moveTo>
                  <a:pt x="183520" y="206792"/>
                </a:moveTo>
                <a:lnTo>
                  <a:pt x="124630" y="265752"/>
                </a:lnTo>
                <a:lnTo>
                  <a:pt x="242418" y="265752"/>
                </a:lnTo>
                <a:lnTo>
                  <a:pt x="183520" y="206792"/>
                </a:lnTo>
                <a:close/>
              </a:path>
              <a:path w="367664" h="367664">
                <a:moveTo>
                  <a:pt x="346491" y="101598"/>
                </a:moveTo>
                <a:lnTo>
                  <a:pt x="242418" y="101598"/>
                </a:lnTo>
                <a:lnTo>
                  <a:pt x="265519" y="124719"/>
                </a:lnTo>
                <a:lnTo>
                  <a:pt x="206645" y="183687"/>
                </a:lnTo>
                <a:lnTo>
                  <a:pt x="265519" y="242627"/>
                </a:lnTo>
                <a:lnTo>
                  <a:pt x="242418" y="265752"/>
                </a:lnTo>
                <a:lnTo>
                  <a:pt x="346463" y="265752"/>
                </a:lnTo>
                <a:lnTo>
                  <a:pt x="360483" y="232515"/>
                </a:lnTo>
                <a:lnTo>
                  <a:pt x="367054" y="183687"/>
                </a:lnTo>
                <a:lnTo>
                  <a:pt x="360505" y="134857"/>
                </a:lnTo>
                <a:lnTo>
                  <a:pt x="346491" y="101598"/>
                </a:lnTo>
                <a:close/>
              </a:path>
              <a:path w="367664" h="367664">
                <a:moveTo>
                  <a:pt x="242418" y="101598"/>
                </a:moveTo>
                <a:lnTo>
                  <a:pt x="124642" y="101598"/>
                </a:lnTo>
                <a:lnTo>
                  <a:pt x="183520" y="160567"/>
                </a:lnTo>
                <a:lnTo>
                  <a:pt x="242418" y="101598"/>
                </a:lnTo>
                <a:close/>
              </a:path>
            </a:pathLst>
          </a:custGeom>
          <a:solidFill>
            <a:srgbClr val="F0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47800" y="4638859"/>
            <a:ext cx="366395" cy="366395"/>
          </a:xfrm>
          <a:custGeom>
            <a:avLst/>
            <a:gdLst/>
            <a:ahLst/>
            <a:cxnLst/>
            <a:rect l="l" t="t" r="r" b="b"/>
            <a:pathLst>
              <a:path w="366394" h="366395">
                <a:moveTo>
                  <a:pt x="183071" y="0"/>
                </a:moveTo>
                <a:lnTo>
                  <a:pt x="182927" y="0"/>
                </a:lnTo>
                <a:lnTo>
                  <a:pt x="134259" y="6556"/>
                </a:lnTo>
                <a:lnTo>
                  <a:pt x="90568" y="25021"/>
                </a:lnTo>
                <a:lnTo>
                  <a:pt x="53557" y="53650"/>
                </a:lnTo>
                <a:lnTo>
                  <a:pt x="24966" y="90699"/>
                </a:lnTo>
                <a:lnTo>
                  <a:pt x="6532" y="134421"/>
                </a:lnTo>
                <a:lnTo>
                  <a:pt x="0" y="183093"/>
                </a:lnTo>
                <a:lnTo>
                  <a:pt x="6535" y="231763"/>
                </a:lnTo>
                <a:lnTo>
                  <a:pt x="24977" y="275497"/>
                </a:lnTo>
                <a:lnTo>
                  <a:pt x="53581" y="312550"/>
                </a:lnTo>
                <a:lnTo>
                  <a:pt x="90605" y="341176"/>
                </a:lnTo>
                <a:lnTo>
                  <a:pt x="134307" y="359631"/>
                </a:lnTo>
                <a:lnTo>
                  <a:pt x="182919" y="366171"/>
                </a:lnTo>
                <a:lnTo>
                  <a:pt x="231546" y="359631"/>
                </a:lnTo>
                <a:lnTo>
                  <a:pt x="275242" y="341176"/>
                </a:lnTo>
                <a:lnTo>
                  <a:pt x="312263" y="312550"/>
                </a:lnTo>
                <a:lnTo>
                  <a:pt x="340869" y="275497"/>
                </a:lnTo>
                <a:lnTo>
                  <a:pt x="345342" y="264893"/>
                </a:lnTo>
                <a:lnTo>
                  <a:pt x="124252" y="264893"/>
                </a:lnTo>
                <a:lnTo>
                  <a:pt x="101221" y="241843"/>
                </a:lnTo>
                <a:lnTo>
                  <a:pt x="159860" y="183093"/>
                </a:lnTo>
                <a:lnTo>
                  <a:pt x="101189" y="124316"/>
                </a:lnTo>
                <a:lnTo>
                  <a:pt x="124239" y="101270"/>
                </a:lnTo>
                <a:lnTo>
                  <a:pt x="345370" y="101270"/>
                </a:lnTo>
                <a:lnTo>
                  <a:pt x="340916" y="90699"/>
                </a:lnTo>
                <a:lnTo>
                  <a:pt x="312338" y="53650"/>
                </a:lnTo>
                <a:lnTo>
                  <a:pt x="275344" y="25021"/>
                </a:lnTo>
                <a:lnTo>
                  <a:pt x="231675" y="6556"/>
                </a:lnTo>
                <a:lnTo>
                  <a:pt x="183071" y="0"/>
                </a:lnTo>
                <a:close/>
              </a:path>
              <a:path w="366394" h="366395">
                <a:moveTo>
                  <a:pt x="182927" y="206123"/>
                </a:moveTo>
                <a:lnTo>
                  <a:pt x="124227" y="264893"/>
                </a:lnTo>
                <a:lnTo>
                  <a:pt x="241634" y="264893"/>
                </a:lnTo>
                <a:lnTo>
                  <a:pt x="182927" y="206123"/>
                </a:lnTo>
                <a:close/>
              </a:path>
              <a:path w="366394" h="366395">
                <a:moveTo>
                  <a:pt x="345370" y="101270"/>
                </a:moveTo>
                <a:lnTo>
                  <a:pt x="241634" y="101270"/>
                </a:lnTo>
                <a:lnTo>
                  <a:pt x="264660" y="124316"/>
                </a:lnTo>
                <a:lnTo>
                  <a:pt x="205977" y="183093"/>
                </a:lnTo>
                <a:lnTo>
                  <a:pt x="264660" y="241843"/>
                </a:lnTo>
                <a:lnTo>
                  <a:pt x="241634" y="264893"/>
                </a:lnTo>
                <a:lnTo>
                  <a:pt x="345342" y="264893"/>
                </a:lnTo>
                <a:lnTo>
                  <a:pt x="359317" y="231763"/>
                </a:lnTo>
                <a:lnTo>
                  <a:pt x="365867" y="183093"/>
                </a:lnTo>
                <a:lnTo>
                  <a:pt x="359340" y="134421"/>
                </a:lnTo>
                <a:lnTo>
                  <a:pt x="345370" y="101270"/>
                </a:lnTo>
                <a:close/>
              </a:path>
              <a:path w="366394" h="366395">
                <a:moveTo>
                  <a:pt x="241634" y="101270"/>
                </a:moveTo>
                <a:lnTo>
                  <a:pt x="124239" y="101270"/>
                </a:lnTo>
                <a:lnTo>
                  <a:pt x="182927" y="160047"/>
                </a:lnTo>
                <a:lnTo>
                  <a:pt x="241634" y="101270"/>
                </a:lnTo>
                <a:close/>
              </a:path>
            </a:pathLst>
          </a:custGeom>
          <a:solidFill>
            <a:srgbClr val="F0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44752" y="5076421"/>
            <a:ext cx="366395" cy="367665"/>
          </a:xfrm>
          <a:custGeom>
            <a:avLst/>
            <a:gdLst/>
            <a:ahLst/>
            <a:cxnLst/>
            <a:rect l="l" t="t" r="r" b="b"/>
            <a:pathLst>
              <a:path w="366394" h="367664">
                <a:moveTo>
                  <a:pt x="183071" y="0"/>
                </a:moveTo>
                <a:lnTo>
                  <a:pt x="134259" y="6577"/>
                </a:lnTo>
                <a:lnTo>
                  <a:pt x="90568" y="25102"/>
                </a:lnTo>
                <a:lnTo>
                  <a:pt x="53557" y="53824"/>
                </a:lnTo>
                <a:lnTo>
                  <a:pt x="24966" y="90993"/>
                </a:lnTo>
                <a:lnTo>
                  <a:pt x="6532" y="134857"/>
                </a:lnTo>
                <a:lnTo>
                  <a:pt x="0" y="183687"/>
                </a:lnTo>
                <a:lnTo>
                  <a:pt x="6535" y="232515"/>
                </a:lnTo>
                <a:lnTo>
                  <a:pt x="24977" y="276391"/>
                </a:lnTo>
                <a:lnTo>
                  <a:pt x="53581" y="313564"/>
                </a:lnTo>
                <a:lnTo>
                  <a:pt x="90605" y="342283"/>
                </a:lnTo>
                <a:lnTo>
                  <a:pt x="134307" y="360798"/>
                </a:lnTo>
                <a:lnTo>
                  <a:pt x="182919" y="367359"/>
                </a:lnTo>
                <a:lnTo>
                  <a:pt x="231546" y="360798"/>
                </a:lnTo>
                <a:lnTo>
                  <a:pt x="275242" y="342283"/>
                </a:lnTo>
                <a:lnTo>
                  <a:pt x="312263" y="313564"/>
                </a:lnTo>
                <a:lnTo>
                  <a:pt x="340869" y="276391"/>
                </a:lnTo>
                <a:lnTo>
                  <a:pt x="345342" y="265752"/>
                </a:lnTo>
                <a:lnTo>
                  <a:pt x="124252" y="265752"/>
                </a:lnTo>
                <a:lnTo>
                  <a:pt x="101221" y="242627"/>
                </a:lnTo>
                <a:lnTo>
                  <a:pt x="159860" y="183687"/>
                </a:lnTo>
                <a:lnTo>
                  <a:pt x="101189" y="124719"/>
                </a:lnTo>
                <a:lnTo>
                  <a:pt x="124239" y="101598"/>
                </a:lnTo>
                <a:lnTo>
                  <a:pt x="345370" y="101598"/>
                </a:lnTo>
                <a:lnTo>
                  <a:pt x="340916" y="90993"/>
                </a:lnTo>
                <a:lnTo>
                  <a:pt x="312338" y="53824"/>
                </a:lnTo>
                <a:lnTo>
                  <a:pt x="275344" y="25102"/>
                </a:lnTo>
                <a:lnTo>
                  <a:pt x="231675" y="6577"/>
                </a:lnTo>
                <a:lnTo>
                  <a:pt x="183071" y="0"/>
                </a:lnTo>
                <a:close/>
              </a:path>
              <a:path w="366394" h="367664">
                <a:moveTo>
                  <a:pt x="182927" y="206792"/>
                </a:moveTo>
                <a:lnTo>
                  <a:pt x="124227" y="265752"/>
                </a:lnTo>
                <a:lnTo>
                  <a:pt x="241634" y="265752"/>
                </a:lnTo>
                <a:lnTo>
                  <a:pt x="182927" y="206792"/>
                </a:lnTo>
                <a:close/>
              </a:path>
              <a:path w="366394" h="367664">
                <a:moveTo>
                  <a:pt x="345370" y="101598"/>
                </a:moveTo>
                <a:lnTo>
                  <a:pt x="241634" y="101598"/>
                </a:lnTo>
                <a:lnTo>
                  <a:pt x="264660" y="124719"/>
                </a:lnTo>
                <a:lnTo>
                  <a:pt x="205977" y="183687"/>
                </a:lnTo>
                <a:lnTo>
                  <a:pt x="264660" y="242627"/>
                </a:lnTo>
                <a:lnTo>
                  <a:pt x="241634" y="265752"/>
                </a:lnTo>
                <a:lnTo>
                  <a:pt x="345342" y="265752"/>
                </a:lnTo>
                <a:lnTo>
                  <a:pt x="359317" y="232515"/>
                </a:lnTo>
                <a:lnTo>
                  <a:pt x="365867" y="183687"/>
                </a:lnTo>
                <a:lnTo>
                  <a:pt x="359340" y="134858"/>
                </a:lnTo>
                <a:lnTo>
                  <a:pt x="345370" y="101598"/>
                </a:lnTo>
                <a:close/>
              </a:path>
              <a:path w="366394" h="367664">
                <a:moveTo>
                  <a:pt x="241634" y="101598"/>
                </a:moveTo>
                <a:lnTo>
                  <a:pt x="124239" y="101598"/>
                </a:lnTo>
                <a:lnTo>
                  <a:pt x="182927" y="160567"/>
                </a:lnTo>
                <a:lnTo>
                  <a:pt x="241634" y="101598"/>
                </a:lnTo>
                <a:close/>
              </a:path>
            </a:pathLst>
          </a:custGeom>
          <a:solidFill>
            <a:srgbClr val="F0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60992" y="62484"/>
            <a:ext cx="2700528" cy="6156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"/>
            <a:ext cx="12192000" cy="6858000"/>
            <a:chOff x="0" y="-3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3"/>
              <a:ext cx="1217218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3824" y="5948171"/>
              <a:ext cx="1408176" cy="909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394459" cy="880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684" y="1153667"/>
              <a:ext cx="5192268" cy="511149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24662" y="1177289"/>
              <a:ext cx="5192395" cy="5035550"/>
            </a:xfrm>
            <a:custGeom>
              <a:avLst/>
              <a:gdLst/>
              <a:ahLst/>
              <a:cxnLst/>
              <a:rect l="l" t="t" r="r" b="b"/>
              <a:pathLst>
                <a:path w="5192395" h="5035550">
                  <a:moveTo>
                    <a:pt x="0" y="2517648"/>
                  </a:moveTo>
                  <a:lnTo>
                    <a:pt x="2596134" y="0"/>
                  </a:lnTo>
                  <a:lnTo>
                    <a:pt x="5192268" y="2517648"/>
                  </a:lnTo>
                  <a:lnTo>
                    <a:pt x="2596134" y="5035296"/>
                  </a:lnTo>
                  <a:lnTo>
                    <a:pt x="0" y="2517648"/>
                  </a:lnTo>
                  <a:close/>
                </a:path>
              </a:pathLst>
            </a:custGeom>
            <a:ln w="28575">
              <a:solidFill>
                <a:srgbClr val="F89A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973" y="3149345"/>
              <a:ext cx="3687445" cy="3031490"/>
            </a:xfrm>
            <a:custGeom>
              <a:avLst/>
              <a:gdLst/>
              <a:ahLst/>
              <a:cxnLst/>
              <a:rect l="l" t="t" r="r" b="b"/>
              <a:pathLst>
                <a:path w="3687445" h="3031490">
                  <a:moveTo>
                    <a:pt x="3687191" y="2465831"/>
                  </a:moveTo>
                  <a:lnTo>
                    <a:pt x="3133343" y="3017139"/>
                  </a:lnTo>
                </a:path>
                <a:path w="3687445" h="3031490">
                  <a:moveTo>
                    <a:pt x="2583180" y="2452116"/>
                  </a:moveTo>
                  <a:lnTo>
                    <a:pt x="3172841" y="3031134"/>
                  </a:lnTo>
                </a:path>
                <a:path w="3687445" h="3031490">
                  <a:moveTo>
                    <a:pt x="588860" y="1109090"/>
                  </a:moveTo>
                  <a:lnTo>
                    <a:pt x="4572" y="505967"/>
                  </a:lnTo>
                </a:path>
                <a:path w="3687445" h="3031490">
                  <a:moveTo>
                    <a:pt x="597852" y="0"/>
                  </a:moveTo>
                  <a:lnTo>
                    <a:pt x="0" y="551179"/>
                  </a:lnTo>
                </a:path>
              </a:pathLst>
            </a:custGeom>
            <a:ln w="101600">
              <a:solidFill>
                <a:srgbClr val="F89A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04816" y="3506723"/>
              <a:ext cx="368935" cy="375285"/>
            </a:xfrm>
            <a:custGeom>
              <a:avLst/>
              <a:gdLst/>
              <a:ahLst/>
              <a:cxnLst/>
              <a:rect l="l" t="t" r="r" b="b"/>
              <a:pathLst>
                <a:path w="368935" h="375285">
                  <a:moveTo>
                    <a:pt x="184404" y="0"/>
                  </a:moveTo>
                  <a:lnTo>
                    <a:pt x="0" y="187451"/>
                  </a:lnTo>
                  <a:lnTo>
                    <a:pt x="184404" y="374903"/>
                  </a:lnTo>
                  <a:lnTo>
                    <a:pt x="368808" y="187451"/>
                  </a:lnTo>
                  <a:lnTo>
                    <a:pt x="184404" y="0"/>
                  </a:lnTo>
                  <a:close/>
                </a:path>
              </a:pathLst>
            </a:custGeom>
            <a:solidFill>
              <a:srgbClr val="F89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04816" y="3506723"/>
              <a:ext cx="368935" cy="375285"/>
            </a:xfrm>
            <a:custGeom>
              <a:avLst/>
              <a:gdLst/>
              <a:ahLst/>
              <a:cxnLst/>
              <a:rect l="l" t="t" r="r" b="b"/>
              <a:pathLst>
                <a:path w="368935" h="375285">
                  <a:moveTo>
                    <a:pt x="0" y="187451"/>
                  </a:moveTo>
                  <a:lnTo>
                    <a:pt x="184404" y="0"/>
                  </a:lnTo>
                  <a:lnTo>
                    <a:pt x="368808" y="187451"/>
                  </a:lnTo>
                  <a:lnTo>
                    <a:pt x="184404" y="374903"/>
                  </a:lnTo>
                  <a:lnTo>
                    <a:pt x="0" y="187451"/>
                  </a:lnTo>
                  <a:close/>
                </a:path>
              </a:pathLst>
            </a:custGeom>
            <a:ln w="12700">
              <a:solidFill>
                <a:srgbClr val="F89A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53105" y="1076705"/>
              <a:ext cx="1116965" cy="579120"/>
            </a:xfrm>
            <a:custGeom>
              <a:avLst/>
              <a:gdLst/>
              <a:ahLst/>
              <a:cxnLst/>
              <a:rect l="l" t="t" r="r" b="b"/>
              <a:pathLst>
                <a:path w="1116964" h="579119">
                  <a:moveTo>
                    <a:pt x="0" y="578866"/>
                  </a:moveTo>
                  <a:lnTo>
                    <a:pt x="578611" y="13716"/>
                  </a:lnTo>
                </a:path>
                <a:path w="1116964" h="579119">
                  <a:moveTo>
                    <a:pt x="1116965" y="578993"/>
                  </a:moveTo>
                  <a:lnTo>
                    <a:pt x="527304" y="0"/>
                  </a:lnTo>
                </a:path>
              </a:pathLst>
            </a:custGeom>
            <a:ln w="101600">
              <a:solidFill>
                <a:srgbClr val="F89A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9236" y="1717548"/>
              <a:ext cx="5388102" cy="16680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2012" y="2540507"/>
              <a:ext cx="4996434" cy="1668018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536181" y="1898091"/>
            <a:ext cx="4274185" cy="176339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5095" marR="5080" indent="-113030">
              <a:lnSpc>
                <a:spcPts val="6480"/>
              </a:lnSpc>
              <a:spcBef>
                <a:spcPts val="915"/>
              </a:spcBef>
            </a:pPr>
            <a:r>
              <a:rPr sz="6000" b="0" spc="-70" dirty="0">
                <a:solidFill>
                  <a:srgbClr val="000000"/>
                </a:solidFill>
                <a:latin typeface="Calibri Light"/>
                <a:cs typeface="Calibri Light"/>
              </a:rPr>
              <a:t>O</a:t>
            </a:r>
            <a:r>
              <a:rPr sz="6000" b="0" spc="-60" dirty="0">
                <a:solidFill>
                  <a:srgbClr val="000000"/>
                </a:solidFill>
                <a:latin typeface="Calibri Light"/>
                <a:cs typeface="Calibri Light"/>
              </a:rPr>
              <a:t>P</a:t>
            </a:r>
            <a:r>
              <a:rPr sz="6000" b="0" spc="-65" dirty="0">
                <a:solidFill>
                  <a:srgbClr val="000000"/>
                </a:solidFill>
                <a:latin typeface="Calibri Light"/>
                <a:cs typeface="Calibri Light"/>
              </a:rPr>
              <a:t>E</a:t>
            </a:r>
            <a:r>
              <a:rPr sz="6000" b="0" spc="-70" dirty="0">
                <a:solidFill>
                  <a:srgbClr val="000000"/>
                </a:solidFill>
                <a:latin typeface="Calibri Light"/>
                <a:cs typeface="Calibri Light"/>
              </a:rPr>
              <a:t>R</a:t>
            </a:r>
            <a:r>
              <a:rPr sz="6000" b="0" spc="-535" dirty="0">
                <a:solidFill>
                  <a:srgbClr val="000000"/>
                </a:solidFill>
                <a:latin typeface="Calibri Light"/>
                <a:cs typeface="Calibri Light"/>
              </a:rPr>
              <a:t>A</a:t>
            </a:r>
            <a:r>
              <a:rPr sz="6000" b="0" spc="-65" dirty="0">
                <a:solidFill>
                  <a:srgbClr val="000000"/>
                </a:solidFill>
                <a:latin typeface="Calibri Light"/>
                <a:cs typeface="Calibri Light"/>
              </a:rPr>
              <a:t>T</a:t>
            </a:r>
            <a:r>
              <a:rPr sz="6000" b="0" spc="-30" dirty="0">
                <a:solidFill>
                  <a:srgbClr val="000000"/>
                </a:solidFill>
                <a:latin typeface="Calibri Light"/>
                <a:cs typeface="Calibri Light"/>
              </a:rPr>
              <a:t>I</a:t>
            </a:r>
            <a:r>
              <a:rPr sz="6000" b="0" spc="-80" dirty="0">
                <a:solidFill>
                  <a:srgbClr val="000000"/>
                </a:solidFill>
                <a:latin typeface="Calibri Light"/>
                <a:cs typeface="Calibri Light"/>
              </a:rPr>
              <a:t>O</a:t>
            </a:r>
            <a:r>
              <a:rPr sz="6000" b="0" spc="-95" dirty="0">
                <a:solidFill>
                  <a:srgbClr val="000000"/>
                </a:solidFill>
                <a:latin typeface="Calibri Light"/>
                <a:cs typeface="Calibri Light"/>
              </a:rPr>
              <a:t>N</a:t>
            </a:r>
            <a:r>
              <a:rPr sz="6000" b="0" spc="-75" dirty="0">
                <a:solidFill>
                  <a:srgbClr val="000000"/>
                </a:solidFill>
                <a:latin typeface="Calibri Light"/>
                <a:cs typeface="Calibri Light"/>
              </a:rPr>
              <a:t>A</a:t>
            </a:r>
            <a:r>
              <a:rPr sz="6000" b="0" spc="-5" dirty="0">
                <a:solidFill>
                  <a:srgbClr val="000000"/>
                </a:solidFill>
                <a:latin typeface="Calibri Light"/>
                <a:cs typeface="Calibri Light"/>
              </a:rPr>
              <a:t>L</a:t>
            </a:r>
            <a:r>
              <a:rPr sz="6000" b="0" spc="-10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6000" b="0" u="sng" spc="-440" dirty="0">
                <a:solidFill>
                  <a:srgbClr val="000000"/>
                </a:solidFill>
                <a:uFill>
                  <a:solidFill>
                    <a:srgbClr val="F89A31"/>
                  </a:solidFill>
                </a:uFill>
                <a:latin typeface="Calibri Light"/>
                <a:cs typeface="Calibri Light"/>
              </a:rPr>
              <a:t>P</a:t>
            </a:r>
            <a:r>
              <a:rPr sz="6000" b="0" u="sng" spc="40" dirty="0">
                <a:solidFill>
                  <a:srgbClr val="000000"/>
                </a:solidFill>
                <a:uFill>
                  <a:solidFill>
                    <a:srgbClr val="F89A31"/>
                  </a:solidFill>
                </a:uFill>
                <a:latin typeface="Calibri Light"/>
                <a:cs typeface="Calibri Light"/>
              </a:rPr>
              <a:t>A</a:t>
            </a:r>
            <a:r>
              <a:rPr sz="6000" b="0" u="sng" spc="20" dirty="0">
                <a:solidFill>
                  <a:srgbClr val="000000"/>
                </a:solidFill>
                <a:uFill>
                  <a:solidFill>
                    <a:srgbClr val="F89A31"/>
                  </a:solidFill>
                </a:uFill>
                <a:latin typeface="Calibri Light"/>
                <a:cs typeface="Calibri Light"/>
              </a:rPr>
              <a:t>R</a:t>
            </a:r>
            <a:r>
              <a:rPr sz="6000" b="0" u="sng" spc="15" dirty="0">
                <a:solidFill>
                  <a:srgbClr val="000000"/>
                </a:solidFill>
                <a:uFill>
                  <a:solidFill>
                    <a:srgbClr val="F89A31"/>
                  </a:solidFill>
                </a:uFill>
                <a:latin typeface="Calibri Light"/>
                <a:cs typeface="Calibri Light"/>
              </a:rPr>
              <a:t>A</a:t>
            </a:r>
            <a:r>
              <a:rPr sz="6000" b="0" u="sng" spc="-5" dirty="0">
                <a:solidFill>
                  <a:srgbClr val="000000"/>
                </a:solidFill>
                <a:uFill>
                  <a:solidFill>
                    <a:srgbClr val="F89A31"/>
                  </a:solidFill>
                </a:uFill>
                <a:latin typeface="Calibri Light"/>
                <a:cs typeface="Calibri Light"/>
              </a:rPr>
              <a:t>M</a:t>
            </a:r>
            <a:r>
              <a:rPr sz="6000" b="0" u="sng" spc="25" dirty="0">
                <a:solidFill>
                  <a:srgbClr val="000000"/>
                </a:solidFill>
                <a:uFill>
                  <a:solidFill>
                    <a:srgbClr val="F89A31"/>
                  </a:solidFill>
                </a:uFill>
                <a:latin typeface="Calibri Light"/>
                <a:cs typeface="Calibri Light"/>
              </a:rPr>
              <a:t>ETE</a:t>
            </a:r>
            <a:r>
              <a:rPr sz="6000" b="0" u="sng" spc="-65" dirty="0">
                <a:solidFill>
                  <a:srgbClr val="000000"/>
                </a:solidFill>
                <a:uFill>
                  <a:solidFill>
                    <a:srgbClr val="F89A31"/>
                  </a:solidFill>
                </a:uFill>
                <a:latin typeface="Calibri Light"/>
                <a:cs typeface="Calibri Light"/>
              </a:rPr>
              <a:t>R</a:t>
            </a:r>
            <a:r>
              <a:rPr sz="6000" b="0" u="sng" spc="85" dirty="0">
                <a:solidFill>
                  <a:srgbClr val="000000"/>
                </a:solidFill>
                <a:uFill>
                  <a:solidFill>
                    <a:srgbClr val="F89A31"/>
                  </a:solidFill>
                </a:uFill>
                <a:latin typeface="Calibri Light"/>
                <a:cs typeface="Calibri Light"/>
              </a:rPr>
              <a:t>S</a:t>
            </a:r>
            <a:endParaRPr sz="6000">
              <a:latin typeface="Calibri Light"/>
              <a:cs typeface="Calibri 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330696" y="3631641"/>
            <a:ext cx="4876165" cy="1430655"/>
            <a:chOff x="6330696" y="3631641"/>
            <a:chExt cx="4876165" cy="143065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1028" y="3631641"/>
              <a:ext cx="3925824" cy="1311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30696" y="3945635"/>
              <a:ext cx="4876038" cy="111633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632193" y="4062171"/>
            <a:ext cx="42424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Calibri"/>
                <a:cs typeface="Calibri"/>
              </a:rPr>
              <a:t>Where</a:t>
            </a:r>
            <a:r>
              <a:rPr sz="4000" spc="-9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we</a:t>
            </a:r>
            <a:r>
              <a:rPr sz="4000" spc="-9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are</a:t>
            </a:r>
            <a:r>
              <a:rPr sz="4000" spc="-105" dirty="0">
                <a:latin typeface="Calibri"/>
                <a:cs typeface="Calibri"/>
              </a:rPr>
              <a:t> </a:t>
            </a:r>
            <a:r>
              <a:rPr sz="4000" spc="-55" dirty="0">
                <a:latin typeface="Calibri"/>
                <a:cs typeface="Calibri"/>
              </a:rPr>
              <a:t>Today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12171553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84205" y="5948366"/>
            <a:ext cx="1407795" cy="9096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-50"/>
            <a:ext cx="1559051" cy="91926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91324" y="1919604"/>
            <a:ext cx="11240770" cy="3574923"/>
            <a:chOff x="491324" y="1919604"/>
            <a:chExt cx="11240770" cy="3574923"/>
          </a:xfrm>
        </p:grpSpPr>
        <p:sp>
          <p:nvSpPr>
            <p:cNvPr id="6" name="object 6"/>
            <p:cNvSpPr/>
            <p:nvPr/>
          </p:nvSpPr>
          <p:spPr>
            <a:xfrm>
              <a:off x="4125213" y="4088002"/>
              <a:ext cx="1173480" cy="1020444"/>
            </a:xfrm>
            <a:custGeom>
              <a:avLst/>
              <a:gdLst/>
              <a:ahLst/>
              <a:cxnLst/>
              <a:rect l="l" t="t" r="r" b="b"/>
              <a:pathLst>
                <a:path w="1173479" h="1020445">
                  <a:moveTo>
                    <a:pt x="586613" y="0"/>
                  </a:moveTo>
                  <a:lnTo>
                    <a:pt x="535997" y="1872"/>
                  </a:lnTo>
                  <a:lnTo>
                    <a:pt x="486578" y="7386"/>
                  </a:lnTo>
                  <a:lnTo>
                    <a:pt x="438530" y="16389"/>
                  </a:lnTo>
                  <a:lnTo>
                    <a:pt x="392030" y="28728"/>
                  </a:lnTo>
                  <a:lnTo>
                    <a:pt x="347254" y="44250"/>
                  </a:lnTo>
                  <a:lnTo>
                    <a:pt x="304377" y="62802"/>
                  </a:lnTo>
                  <a:lnTo>
                    <a:pt x="263577" y="84231"/>
                  </a:lnTo>
                  <a:lnTo>
                    <a:pt x="225029" y="108383"/>
                  </a:lnTo>
                  <a:lnTo>
                    <a:pt x="188909" y="135106"/>
                  </a:lnTo>
                  <a:lnTo>
                    <a:pt x="155393" y="164246"/>
                  </a:lnTo>
                  <a:lnTo>
                    <a:pt x="124658" y="195650"/>
                  </a:lnTo>
                  <a:lnTo>
                    <a:pt x="96879" y="229166"/>
                  </a:lnTo>
                  <a:lnTo>
                    <a:pt x="72233" y="264640"/>
                  </a:lnTo>
                  <a:lnTo>
                    <a:pt x="50895" y="301919"/>
                  </a:lnTo>
                  <a:lnTo>
                    <a:pt x="33042" y="340850"/>
                  </a:lnTo>
                  <a:lnTo>
                    <a:pt x="18850" y="381280"/>
                  </a:lnTo>
                  <a:lnTo>
                    <a:pt x="8495" y="423055"/>
                  </a:lnTo>
                  <a:lnTo>
                    <a:pt x="2153" y="466024"/>
                  </a:lnTo>
                  <a:lnTo>
                    <a:pt x="0" y="510032"/>
                  </a:lnTo>
                  <a:lnTo>
                    <a:pt x="2153" y="554020"/>
                  </a:lnTo>
                  <a:lnTo>
                    <a:pt x="8495" y="596972"/>
                  </a:lnTo>
                  <a:lnTo>
                    <a:pt x="18850" y="638732"/>
                  </a:lnTo>
                  <a:lnTo>
                    <a:pt x="33042" y="679149"/>
                  </a:lnTo>
                  <a:lnTo>
                    <a:pt x="50895" y="718068"/>
                  </a:lnTo>
                  <a:lnTo>
                    <a:pt x="72233" y="755337"/>
                  </a:lnTo>
                  <a:lnTo>
                    <a:pt x="96879" y="790802"/>
                  </a:lnTo>
                  <a:lnTo>
                    <a:pt x="124658" y="824310"/>
                  </a:lnTo>
                  <a:lnTo>
                    <a:pt x="155393" y="855709"/>
                  </a:lnTo>
                  <a:lnTo>
                    <a:pt x="188909" y="884844"/>
                  </a:lnTo>
                  <a:lnTo>
                    <a:pt x="225029" y="911562"/>
                  </a:lnTo>
                  <a:lnTo>
                    <a:pt x="263577" y="935711"/>
                  </a:lnTo>
                  <a:lnTo>
                    <a:pt x="304377" y="957138"/>
                  </a:lnTo>
                  <a:lnTo>
                    <a:pt x="347254" y="975688"/>
                  </a:lnTo>
                  <a:lnTo>
                    <a:pt x="392030" y="991209"/>
                  </a:lnTo>
                  <a:lnTo>
                    <a:pt x="438530" y="1003547"/>
                  </a:lnTo>
                  <a:lnTo>
                    <a:pt x="486578" y="1012550"/>
                  </a:lnTo>
                  <a:lnTo>
                    <a:pt x="535997" y="1018064"/>
                  </a:lnTo>
                  <a:lnTo>
                    <a:pt x="586613" y="1019937"/>
                  </a:lnTo>
                  <a:lnTo>
                    <a:pt x="637228" y="1018064"/>
                  </a:lnTo>
                  <a:lnTo>
                    <a:pt x="686647" y="1012550"/>
                  </a:lnTo>
                  <a:lnTo>
                    <a:pt x="734695" y="1003547"/>
                  </a:lnTo>
                  <a:lnTo>
                    <a:pt x="781195" y="991209"/>
                  </a:lnTo>
                  <a:lnTo>
                    <a:pt x="825971" y="975688"/>
                  </a:lnTo>
                  <a:lnTo>
                    <a:pt x="868848" y="957138"/>
                  </a:lnTo>
                  <a:lnTo>
                    <a:pt x="909648" y="935711"/>
                  </a:lnTo>
                  <a:lnTo>
                    <a:pt x="948196" y="911562"/>
                  </a:lnTo>
                  <a:lnTo>
                    <a:pt x="984316" y="884844"/>
                  </a:lnTo>
                  <a:lnTo>
                    <a:pt x="1017832" y="855709"/>
                  </a:lnTo>
                  <a:lnTo>
                    <a:pt x="1048567" y="824310"/>
                  </a:lnTo>
                  <a:lnTo>
                    <a:pt x="1076346" y="790802"/>
                  </a:lnTo>
                  <a:lnTo>
                    <a:pt x="1100992" y="755337"/>
                  </a:lnTo>
                  <a:lnTo>
                    <a:pt x="1122330" y="718068"/>
                  </a:lnTo>
                  <a:lnTo>
                    <a:pt x="1140183" y="679149"/>
                  </a:lnTo>
                  <a:lnTo>
                    <a:pt x="1154375" y="638732"/>
                  </a:lnTo>
                  <a:lnTo>
                    <a:pt x="1164730" y="596972"/>
                  </a:lnTo>
                  <a:lnTo>
                    <a:pt x="1171072" y="554020"/>
                  </a:lnTo>
                  <a:lnTo>
                    <a:pt x="1173226" y="510032"/>
                  </a:lnTo>
                  <a:lnTo>
                    <a:pt x="1171072" y="466024"/>
                  </a:lnTo>
                  <a:lnTo>
                    <a:pt x="1164730" y="423055"/>
                  </a:lnTo>
                  <a:lnTo>
                    <a:pt x="1154375" y="381280"/>
                  </a:lnTo>
                  <a:lnTo>
                    <a:pt x="1140183" y="340850"/>
                  </a:lnTo>
                  <a:lnTo>
                    <a:pt x="1122330" y="301919"/>
                  </a:lnTo>
                  <a:lnTo>
                    <a:pt x="1100992" y="264640"/>
                  </a:lnTo>
                  <a:lnTo>
                    <a:pt x="1076346" y="229166"/>
                  </a:lnTo>
                  <a:lnTo>
                    <a:pt x="1048567" y="195650"/>
                  </a:lnTo>
                  <a:lnTo>
                    <a:pt x="1017832" y="164246"/>
                  </a:lnTo>
                  <a:lnTo>
                    <a:pt x="984316" y="135106"/>
                  </a:lnTo>
                  <a:lnTo>
                    <a:pt x="948196" y="108383"/>
                  </a:lnTo>
                  <a:lnTo>
                    <a:pt x="909648" y="84231"/>
                  </a:lnTo>
                  <a:lnTo>
                    <a:pt x="868848" y="62802"/>
                  </a:lnTo>
                  <a:lnTo>
                    <a:pt x="825971" y="44250"/>
                  </a:lnTo>
                  <a:lnTo>
                    <a:pt x="781195" y="28728"/>
                  </a:lnTo>
                  <a:lnTo>
                    <a:pt x="734695" y="16389"/>
                  </a:lnTo>
                  <a:lnTo>
                    <a:pt x="686647" y="7386"/>
                  </a:lnTo>
                  <a:lnTo>
                    <a:pt x="637228" y="1872"/>
                  </a:lnTo>
                  <a:lnTo>
                    <a:pt x="5866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25213" y="4088002"/>
              <a:ext cx="1173480" cy="1020444"/>
            </a:xfrm>
            <a:custGeom>
              <a:avLst/>
              <a:gdLst/>
              <a:ahLst/>
              <a:cxnLst/>
              <a:rect l="l" t="t" r="r" b="b"/>
              <a:pathLst>
                <a:path w="1173479" h="1020445">
                  <a:moveTo>
                    <a:pt x="0" y="510032"/>
                  </a:moveTo>
                  <a:lnTo>
                    <a:pt x="2153" y="466024"/>
                  </a:lnTo>
                  <a:lnTo>
                    <a:pt x="8495" y="423055"/>
                  </a:lnTo>
                  <a:lnTo>
                    <a:pt x="18850" y="381280"/>
                  </a:lnTo>
                  <a:lnTo>
                    <a:pt x="33042" y="340850"/>
                  </a:lnTo>
                  <a:lnTo>
                    <a:pt x="50895" y="301919"/>
                  </a:lnTo>
                  <a:lnTo>
                    <a:pt x="72233" y="264640"/>
                  </a:lnTo>
                  <a:lnTo>
                    <a:pt x="96879" y="229166"/>
                  </a:lnTo>
                  <a:lnTo>
                    <a:pt x="124658" y="195650"/>
                  </a:lnTo>
                  <a:lnTo>
                    <a:pt x="155393" y="164246"/>
                  </a:lnTo>
                  <a:lnTo>
                    <a:pt x="188909" y="135106"/>
                  </a:lnTo>
                  <a:lnTo>
                    <a:pt x="225029" y="108383"/>
                  </a:lnTo>
                  <a:lnTo>
                    <a:pt x="263577" y="84231"/>
                  </a:lnTo>
                  <a:lnTo>
                    <a:pt x="304377" y="62802"/>
                  </a:lnTo>
                  <a:lnTo>
                    <a:pt x="347254" y="44250"/>
                  </a:lnTo>
                  <a:lnTo>
                    <a:pt x="392030" y="28728"/>
                  </a:lnTo>
                  <a:lnTo>
                    <a:pt x="438530" y="16389"/>
                  </a:lnTo>
                  <a:lnTo>
                    <a:pt x="486578" y="7386"/>
                  </a:lnTo>
                  <a:lnTo>
                    <a:pt x="535997" y="1872"/>
                  </a:lnTo>
                  <a:lnTo>
                    <a:pt x="586613" y="0"/>
                  </a:lnTo>
                  <a:lnTo>
                    <a:pt x="637228" y="1872"/>
                  </a:lnTo>
                  <a:lnTo>
                    <a:pt x="686647" y="7386"/>
                  </a:lnTo>
                  <a:lnTo>
                    <a:pt x="734695" y="16389"/>
                  </a:lnTo>
                  <a:lnTo>
                    <a:pt x="781195" y="28728"/>
                  </a:lnTo>
                  <a:lnTo>
                    <a:pt x="825971" y="44250"/>
                  </a:lnTo>
                  <a:lnTo>
                    <a:pt x="868848" y="62802"/>
                  </a:lnTo>
                  <a:lnTo>
                    <a:pt x="909648" y="84231"/>
                  </a:lnTo>
                  <a:lnTo>
                    <a:pt x="948196" y="108383"/>
                  </a:lnTo>
                  <a:lnTo>
                    <a:pt x="984316" y="135106"/>
                  </a:lnTo>
                  <a:lnTo>
                    <a:pt x="1017832" y="164246"/>
                  </a:lnTo>
                  <a:lnTo>
                    <a:pt x="1048567" y="195650"/>
                  </a:lnTo>
                  <a:lnTo>
                    <a:pt x="1076346" y="229166"/>
                  </a:lnTo>
                  <a:lnTo>
                    <a:pt x="1100992" y="264640"/>
                  </a:lnTo>
                  <a:lnTo>
                    <a:pt x="1122330" y="301919"/>
                  </a:lnTo>
                  <a:lnTo>
                    <a:pt x="1140183" y="340850"/>
                  </a:lnTo>
                  <a:lnTo>
                    <a:pt x="1154375" y="381280"/>
                  </a:lnTo>
                  <a:lnTo>
                    <a:pt x="1164730" y="423055"/>
                  </a:lnTo>
                  <a:lnTo>
                    <a:pt x="1171072" y="466024"/>
                  </a:lnTo>
                  <a:lnTo>
                    <a:pt x="1173226" y="510032"/>
                  </a:lnTo>
                  <a:lnTo>
                    <a:pt x="1171072" y="554020"/>
                  </a:lnTo>
                  <a:lnTo>
                    <a:pt x="1164730" y="596972"/>
                  </a:lnTo>
                  <a:lnTo>
                    <a:pt x="1154375" y="638732"/>
                  </a:lnTo>
                  <a:lnTo>
                    <a:pt x="1140183" y="679149"/>
                  </a:lnTo>
                  <a:lnTo>
                    <a:pt x="1122330" y="718068"/>
                  </a:lnTo>
                  <a:lnTo>
                    <a:pt x="1100992" y="755337"/>
                  </a:lnTo>
                  <a:lnTo>
                    <a:pt x="1076346" y="790802"/>
                  </a:lnTo>
                  <a:lnTo>
                    <a:pt x="1048567" y="824310"/>
                  </a:lnTo>
                  <a:lnTo>
                    <a:pt x="1017832" y="855709"/>
                  </a:lnTo>
                  <a:lnTo>
                    <a:pt x="984316" y="884844"/>
                  </a:lnTo>
                  <a:lnTo>
                    <a:pt x="948196" y="911562"/>
                  </a:lnTo>
                  <a:lnTo>
                    <a:pt x="909648" y="935711"/>
                  </a:lnTo>
                  <a:lnTo>
                    <a:pt x="868848" y="957138"/>
                  </a:lnTo>
                  <a:lnTo>
                    <a:pt x="825971" y="975688"/>
                  </a:lnTo>
                  <a:lnTo>
                    <a:pt x="781195" y="991209"/>
                  </a:lnTo>
                  <a:lnTo>
                    <a:pt x="734695" y="1003547"/>
                  </a:lnTo>
                  <a:lnTo>
                    <a:pt x="686647" y="1012550"/>
                  </a:lnTo>
                  <a:lnTo>
                    <a:pt x="637228" y="1018064"/>
                  </a:lnTo>
                  <a:lnTo>
                    <a:pt x="586613" y="1019937"/>
                  </a:lnTo>
                  <a:lnTo>
                    <a:pt x="535997" y="1018064"/>
                  </a:lnTo>
                  <a:lnTo>
                    <a:pt x="486578" y="1012550"/>
                  </a:lnTo>
                  <a:lnTo>
                    <a:pt x="438530" y="1003547"/>
                  </a:lnTo>
                  <a:lnTo>
                    <a:pt x="392030" y="991209"/>
                  </a:lnTo>
                  <a:lnTo>
                    <a:pt x="347254" y="975688"/>
                  </a:lnTo>
                  <a:lnTo>
                    <a:pt x="304377" y="957138"/>
                  </a:lnTo>
                  <a:lnTo>
                    <a:pt x="263577" y="935711"/>
                  </a:lnTo>
                  <a:lnTo>
                    <a:pt x="225029" y="911562"/>
                  </a:lnTo>
                  <a:lnTo>
                    <a:pt x="188909" y="884844"/>
                  </a:lnTo>
                  <a:lnTo>
                    <a:pt x="155393" y="855709"/>
                  </a:lnTo>
                  <a:lnTo>
                    <a:pt x="124658" y="824310"/>
                  </a:lnTo>
                  <a:lnTo>
                    <a:pt x="96879" y="790802"/>
                  </a:lnTo>
                  <a:lnTo>
                    <a:pt x="72233" y="755337"/>
                  </a:lnTo>
                  <a:lnTo>
                    <a:pt x="50895" y="718068"/>
                  </a:lnTo>
                  <a:lnTo>
                    <a:pt x="33042" y="679149"/>
                  </a:lnTo>
                  <a:lnTo>
                    <a:pt x="18850" y="638732"/>
                  </a:lnTo>
                  <a:lnTo>
                    <a:pt x="8495" y="596972"/>
                  </a:lnTo>
                  <a:lnTo>
                    <a:pt x="2153" y="554020"/>
                  </a:lnTo>
                  <a:lnTo>
                    <a:pt x="0" y="51003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82138" y="1919604"/>
              <a:ext cx="9306560" cy="1156335"/>
            </a:xfrm>
            <a:custGeom>
              <a:avLst/>
              <a:gdLst/>
              <a:ahLst/>
              <a:cxnLst/>
              <a:rect l="l" t="t" r="r" b="b"/>
              <a:pathLst>
                <a:path w="9306560" h="1156335">
                  <a:moveTo>
                    <a:pt x="9137904" y="0"/>
                  </a:moveTo>
                  <a:lnTo>
                    <a:pt x="168275" y="0"/>
                  </a:lnTo>
                  <a:lnTo>
                    <a:pt x="123531" y="6008"/>
                  </a:lnTo>
                  <a:lnTo>
                    <a:pt x="83330" y="22968"/>
                  </a:lnTo>
                  <a:lnTo>
                    <a:pt x="49275" y="49275"/>
                  </a:lnTo>
                  <a:lnTo>
                    <a:pt x="22968" y="83330"/>
                  </a:lnTo>
                  <a:lnTo>
                    <a:pt x="6008" y="123531"/>
                  </a:lnTo>
                  <a:lnTo>
                    <a:pt x="0" y="168275"/>
                  </a:lnTo>
                  <a:lnTo>
                    <a:pt x="0" y="987933"/>
                  </a:lnTo>
                  <a:lnTo>
                    <a:pt x="6008" y="1032623"/>
                  </a:lnTo>
                  <a:lnTo>
                    <a:pt x="22968" y="1072787"/>
                  </a:lnTo>
                  <a:lnTo>
                    <a:pt x="49275" y="1106820"/>
                  </a:lnTo>
                  <a:lnTo>
                    <a:pt x="83330" y="1133117"/>
                  </a:lnTo>
                  <a:lnTo>
                    <a:pt x="123531" y="1150072"/>
                  </a:lnTo>
                  <a:lnTo>
                    <a:pt x="168275" y="1156081"/>
                  </a:lnTo>
                  <a:lnTo>
                    <a:pt x="9137904" y="1156081"/>
                  </a:lnTo>
                  <a:lnTo>
                    <a:pt x="9182594" y="1150072"/>
                  </a:lnTo>
                  <a:lnTo>
                    <a:pt x="9222758" y="1133117"/>
                  </a:lnTo>
                  <a:lnTo>
                    <a:pt x="9256791" y="1106820"/>
                  </a:lnTo>
                  <a:lnTo>
                    <a:pt x="9283088" y="1072787"/>
                  </a:lnTo>
                  <a:lnTo>
                    <a:pt x="9300043" y="1032623"/>
                  </a:lnTo>
                  <a:lnTo>
                    <a:pt x="9306052" y="987933"/>
                  </a:lnTo>
                  <a:lnTo>
                    <a:pt x="9306052" y="168275"/>
                  </a:lnTo>
                  <a:lnTo>
                    <a:pt x="9300043" y="123531"/>
                  </a:lnTo>
                  <a:lnTo>
                    <a:pt x="9283088" y="83330"/>
                  </a:lnTo>
                  <a:lnTo>
                    <a:pt x="9256791" y="49275"/>
                  </a:lnTo>
                  <a:lnTo>
                    <a:pt x="9222758" y="22968"/>
                  </a:lnTo>
                  <a:lnTo>
                    <a:pt x="9182594" y="6008"/>
                  </a:lnTo>
                  <a:lnTo>
                    <a:pt x="9137904" y="0"/>
                  </a:lnTo>
                  <a:close/>
                </a:path>
              </a:pathLst>
            </a:custGeom>
            <a:solidFill>
              <a:srgbClr val="C55A11">
                <a:alpha val="6431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82138" y="1919604"/>
              <a:ext cx="9306560" cy="1156335"/>
            </a:xfrm>
            <a:custGeom>
              <a:avLst/>
              <a:gdLst/>
              <a:ahLst/>
              <a:cxnLst/>
              <a:rect l="l" t="t" r="r" b="b"/>
              <a:pathLst>
                <a:path w="9306560" h="1156335">
                  <a:moveTo>
                    <a:pt x="0" y="168275"/>
                  </a:moveTo>
                  <a:lnTo>
                    <a:pt x="6008" y="123531"/>
                  </a:lnTo>
                  <a:lnTo>
                    <a:pt x="22968" y="83330"/>
                  </a:lnTo>
                  <a:lnTo>
                    <a:pt x="49275" y="49275"/>
                  </a:lnTo>
                  <a:lnTo>
                    <a:pt x="83330" y="22968"/>
                  </a:lnTo>
                  <a:lnTo>
                    <a:pt x="123531" y="6008"/>
                  </a:lnTo>
                  <a:lnTo>
                    <a:pt x="168275" y="0"/>
                  </a:lnTo>
                  <a:lnTo>
                    <a:pt x="9137904" y="0"/>
                  </a:lnTo>
                  <a:lnTo>
                    <a:pt x="9182594" y="6008"/>
                  </a:lnTo>
                  <a:lnTo>
                    <a:pt x="9222758" y="22968"/>
                  </a:lnTo>
                  <a:lnTo>
                    <a:pt x="9256791" y="49275"/>
                  </a:lnTo>
                  <a:lnTo>
                    <a:pt x="9283088" y="83330"/>
                  </a:lnTo>
                  <a:lnTo>
                    <a:pt x="9300043" y="123531"/>
                  </a:lnTo>
                  <a:lnTo>
                    <a:pt x="9306052" y="168275"/>
                  </a:lnTo>
                  <a:lnTo>
                    <a:pt x="9306052" y="987933"/>
                  </a:lnTo>
                  <a:lnTo>
                    <a:pt x="9300043" y="1032623"/>
                  </a:lnTo>
                  <a:lnTo>
                    <a:pt x="9283088" y="1072787"/>
                  </a:lnTo>
                  <a:lnTo>
                    <a:pt x="9256791" y="1106820"/>
                  </a:lnTo>
                  <a:lnTo>
                    <a:pt x="9222758" y="1133117"/>
                  </a:lnTo>
                  <a:lnTo>
                    <a:pt x="9182594" y="1150072"/>
                  </a:lnTo>
                  <a:lnTo>
                    <a:pt x="9137904" y="1156081"/>
                  </a:lnTo>
                  <a:lnTo>
                    <a:pt x="168275" y="1156081"/>
                  </a:lnTo>
                  <a:lnTo>
                    <a:pt x="123531" y="1150072"/>
                  </a:lnTo>
                  <a:lnTo>
                    <a:pt x="83330" y="1133117"/>
                  </a:lnTo>
                  <a:lnTo>
                    <a:pt x="49275" y="1106820"/>
                  </a:lnTo>
                  <a:lnTo>
                    <a:pt x="22968" y="1072787"/>
                  </a:lnTo>
                  <a:lnTo>
                    <a:pt x="6008" y="1032623"/>
                  </a:lnTo>
                  <a:lnTo>
                    <a:pt x="0" y="987933"/>
                  </a:lnTo>
                  <a:lnTo>
                    <a:pt x="0" y="168275"/>
                  </a:lnTo>
                  <a:close/>
                </a:path>
              </a:pathLst>
            </a:custGeom>
            <a:ln w="1905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1324" y="4227067"/>
              <a:ext cx="11240770" cy="1267460"/>
            </a:xfrm>
            <a:custGeom>
              <a:avLst/>
              <a:gdLst/>
              <a:ahLst/>
              <a:cxnLst/>
              <a:rect l="l" t="t" r="r" b="b"/>
              <a:pathLst>
                <a:path w="11240770" h="1267460">
                  <a:moveTo>
                    <a:pt x="11055896" y="0"/>
                  </a:moveTo>
                  <a:lnTo>
                    <a:pt x="184404" y="0"/>
                  </a:lnTo>
                  <a:lnTo>
                    <a:pt x="135382" y="6586"/>
                  </a:lnTo>
                  <a:lnTo>
                    <a:pt x="91332" y="25174"/>
                  </a:lnTo>
                  <a:lnTo>
                    <a:pt x="54011" y="54006"/>
                  </a:lnTo>
                  <a:lnTo>
                    <a:pt x="25177" y="91327"/>
                  </a:lnTo>
                  <a:lnTo>
                    <a:pt x="6587" y="135378"/>
                  </a:lnTo>
                  <a:lnTo>
                    <a:pt x="0" y="184403"/>
                  </a:lnTo>
                  <a:lnTo>
                    <a:pt x="0" y="1082801"/>
                  </a:lnTo>
                  <a:lnTo>
                    <a:pt x="6587" y="1131827"/>
                  </a:lnTo>
                  <a:lnTo>
                    <a:pt x="25177" y="1175878"/>
                  </a:lnTo>
                  <a:lnTo>
                    <a:pt x="54011" y="1213199"/>
                  </a:lnTo>
                  <a:lnTo>
                    <a:pt x="91332" y="1242031"/>
                  </a:lnTo>
                  <a:lnTo>
                    <a:pt x="135382" y="1260619"/>
                  </a:lnTo>
                  <a:lnTo>
                    <a:pt x="184404" y="1267205"/>
                  </a:lnTo>
                  <a:lnTo>
                    <a:pt x="11055896" y="1267205"/>
                  </a:lnTo>
                  <a:lnTo>
                    <a:pt x="11104931" y="1260619"/>
                  </a:lnTo>
                  <a:lnTo>
                    <a:pt x="11149005" y="1242031"/>
                  </a:lnTo>
                  <a:lnTo>
                    <a:pt x="11186356" y="1213199"/>
                  </a:lnTo>
                  <a:lnTo>
                    <a:pt x="11215219" y="1175878"/>
                  </a:lnTo>
                  <a:lnTo>
                    <a:pt x="11233831" y="1131827"/>
                  </a:lnTo>
                  <a:lnTo>
                    <a:pt x="11240427" y="1082801"/>
                  </a:lnTo>
                  <a:lnTo>
                    <a:pt x="11240427" y="184403"/>
                  </a:lnTo>
                  <a:lnTo>
                    <a:pt x="11233831" y="135378"/>
                  </a:lnTo>
                  <a:lnTo>
                    <a:pt x="11215219" y="91327"/>
                  </a:lnTo>
                  <a:lnTo>
                    <a:pt x="11186356" y="54006"/>
                  </a:lnTo>
                  <a:lnTo>
                    <a:pt x="11149005" y="25174"/>
                  </a:lnTo>
                  <a:lnTo>
                    <a:pt x="11104931" y="6586"/>
                  </a:lnTo>
                  <a:lnTo>
                    <a:pt x="11055896" y="0"/>
                  </a:lnTo>
                  <a:close/>
                </a:path>
              </a:pathLst>
            </a:custGeom>
            <a:solidFill>
              <a:srgbClr val="C55A11">
                <a:alpha val="6431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1324" y="4227067"/>
              <a:ext cx="11240770" cy="1267460"/>
            </a:xfrm>
            <a:custGeom>
              <a:avLst/>
              <a:gdLst/>
              <a:ahLst/>
              <a:cxnLst/>
              <a:rect l="l" t="t" r="r" b="b"/>
              <a:pathLst>
                <a:path w="11240770" h="1267460">
                  <a:moveTo>
                    <a:pt x="0" y="184403"/>
                  </a:moveTo>
                  <a:lnTo>
                    <a:pt x="6587" y="135378"/>
                  </a:lnTo>
                  <a:lnTo>
                    <a:pt x="25177" y="91327"/>
                  </a:lnTo>
                  <a:lnTo>
                    <a:pt x="54011" y="54006"/>
                  </a:lnTo>
                  <a:lnTo>
                    <a:pt x="91332" y="25174"/>
                  </a:lnTo>
                  <a:lnTo>
                    <a:pt x="135382" y="6586"/>
                  </a:lnTo>
                  <a:lnTo>
                    <a:pt x="184404" y="0"/>
                  </a:lnTo>
                  <a:lnTo>
                    <a:pt x="11055896" y="0"/>
                  </a:lnTo>
                  <a:lnTo>
                    <a:pt x="11104931" y="6586"/>
                  </a:lnTo>
                  <a:lnTo>
                    <a:pt x="11149005" y="25174"/>
                  </a:lnTo>
                  <a:lnTo>
                    <a:pt x="11186356" y="54006"/>
                  </a:lnTo>
                  <a:lnTo>
                    <a:pt x="11215219" y="91327"/>
                  </a:lnTo>
                  <a:lnTo>
                    <a:pt x="11233831" y="135378"/>
                  </a:lnTo>
                  <a:lnTo>
                    <a:pt x="11240427" y="184403"/>
                  </a:lnTo>
                  <a:lnTo>
                    <a:pt x="11240427" y="1082801"/>
                  </a:lnTo>
                  <a:lnTo>
                    <a:pt x="11233831" y="1131827"/>
                  </a:lnTo>
                  <a:lnTo>
                    <a:pt x="11215219" y="1175878"/>
                  </a:lnTo>
                  <a:lnTo>
                    <a:pt x="11186356" y="1213199"/>
                  </a:lnTo>
                  <a:lnTo>
                    <a:pt x="11149005" y="1242031"/>
                  </a:lnTo>
                  <a:lnTo>
                    <a:pt x="11104931" y="1260619"/>
                  </a:lnTo>
                  <a:lnTo>
                    <a:pt x="11055896" y="1267205"/>
                  </a:lnTo>
                  <a:lnTo>
                    <a:pt x="184404" y="1267205"/>
                  </a:lnTo>
                  <a:lnTo>
                    <a:pt x="135382" y="1260619"/>
                  </a:lnTo>
                  <a:lnTo>
                    <a:pt x="91332" y="1242031"/>
                  </a:lnTo>
                  <a:lnTo>
                    <a:pt x="54011" y="1213199"/>
                  </a:lnTo>
                  <a:lnTo>
                    <a:pt x="25177" y="1175878"/>
                  </a:lnTo>
                  <a:lnTo>
                    <a:pt x="6587" y="1131827"/>
                  </a:lnTo>
                  <a:lnTo>
                    <a:pt x="0" y="1082801"/>
                  </a:lnTo>
                  <a:lnTo>
                    <a:pt x="0" y="184403"/>
                  </a:lnTo>
                  <a:close/>
                </a:path>
              </a:pathLst>
            </a:custGeom>
            <a:ln w="1905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5807" y="1933955"/>
              <a:ext cx="1282446" cy="5646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997954" y="2047240"/>
            <a:ext cx="972185" cy="924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35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Branches</a:t>
            </a:r>
            <a:endParaRPr sz="2000" dirty="0">
              <a:latin typeface="Calibri"/>
              <a:cs typeface="Calibri"/>
            </a:endParaRPr>
          </a:p>
          <a:p>
            <a:pPr marL="99060">
              <a:lnSpc>
                <a:spcPts val="4735"/>
              </a:lnSpc>
            </a:pPr>
            <a:r>
              <a:rPr lang="en-US" sz="4000" spc="-25" dirty="0">
                <a:solidFill>
                  <a:srgbClr val="FFFFFF"/>
                </a:solidFill>
                <a:latin typeface="Calibri"/>
                <a:cs typeface="Calibri"/>
              </a:rPr>
              <a:t>741</a:t>
            </a:r>
            <a:endParaRPr sz="40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38371" y="1933955"/>
            <a:ext cx="1287145" cy="1339215"/>
            <a:chOff x="3738371" y="1933955"/>
            <a:chExt cx="1287145" cy="133921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09999" y="1933955"/>
              <a:ext cx="962405" cy="5646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38371" y="2156459"/>
              <a:ext cx="1287018" cy="111633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962146" y="1992630"/>
            <a:ext cx="652780" cy="924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35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States</a:t>
            </a:r>
            <a:endParaRPr sz="2000" dirty="0">
              <a:latin typeface="Calibri"/>
              <a:cs typeface="Calibri"/>
            </a:endParaRPr>
          </a:p>
          <a:p>
            <a:pPr marL="97790">
              <a:lnSpc>
                <a:spcPts val="4735"/>
              </a:lnSpc>
            </a:pPr>
            <a:r>
              <a:rPr sz="4000" spc="-25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57459" y="1924811"/>
            <a:ext cx="1456181" cy="56768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0310876" y="1981200"/>
            <a:ext cx="121158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Employees</a:t>
            </a:r>
            <a:endParaRPr sz="2000" dirty="0">
              <a:latin typeface="Calibri"/>
              <a:cs typeface="Calibri"/>
            </a:endParaRPr>
          </a:p>
          <a:p>
            <a:pPr marL="41275">
              <a:lnSpc>
                <a:spcPct val="100000"/>
              </a:lnSpc>
              <a:spcBef>
                <a:spcPts val="120"/>
              </a:spcBef>
            </a:pPr>
            <a:r>
              <a:rPr lang="en-US" sz="4000" spc="-10" dirty="0">
                <a:solidFill>
                  <a:srgbClr val="FFFFFF"/>
                </a:solidFill>
                <a:latin typeface="Calibri"/>
                <a:cs typeface="Calibri"/>
              </a:rPr>
              <a:t>6,310</a:t>
            </a:r>
            <a:endParaRPr sz="40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35508" y="1523619"/>
            <a:ext cx="9461752" cy="4358259"/>
            <a:chOff x="635508" y="1523619"/>
            <a:chExt cx="9461752" cy="4358259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20555" y="2561844"/>
              <a:ext cx="1076705" cy="10767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36050" y="1523619"/>
              <a:ext cx="1048384" cy="104838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46419" y="2542032"/>
              <a:ext cx="1049274" cy="10492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62294" y="1532763"/>
              <a:ext cx="1019809" cy="101993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46603" y="2555747"/>
              <a:ext cx="1037082" cy="103708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62225" y="1558544"/>
              <a:ext cx="1007999" cy="100799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32148" y="4666488"/>
              <a:ext cx="1215389" cy="121539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48023" y="3490214"/>
              <a:ext cx="1187068" cy="11871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95131" y="4555236"/>
              <a:ext cx="1165098" cy="116509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310879" y="3429000"/>
              <a:ext cx="1136777" cy="11366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5508" y="4696967"/>
              <a:ext cx="1117854" cy="111785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0697" y="3616833"/>
              <a:ext cx="1090345" cy="1090422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9455277" y="4514007"/>
            <a:ext cx="2243455" cy="7437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445">
              <a:lnSpc>
                <a:spcPts val="237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Loan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Outstanding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ts val="3329"/>
              </a:lnSpc>
            </a:pP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Rs.</a:t>
            </a:r>
            <a:r>
              <a:rPr sz="3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3200" spc="-60" dirty="0">
                <a:solidFill>
                  <a:srgbClr val="FFFFFF"/>
                </a:solidFill>
                <a:latin typeface="Calibri"/>
                <a:cs typeface="Calibri"/>
              </a:rPr>
              <a:t>2,425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60" dirty="0">
                <a:solidFill>
                  <a:srgbClr val="FFFFFF"/>
                </a:solidFill>
                <a:latin typeface="Calibri"/>
                <a:cs typeface="Calibri"/>
              </a:rPr>
              <a:t>Cr.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429250" y="4462069"/>
            <a:ext cx="2849245" cy="7957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2235">
              <a:lnSpc>
                <a:spcPts val="2310"/>
              </a:lnSpc>
              <a:spcBef>
                <a:spcPts val="105"/>
              </a:spcBef>
            </a:pPr>
            <a:r>
              <a:rPr sz="1950" dirty="0">
                <a:latin typeface="Calibri"/>
                <a:cs typeface="Calibri"/>
              </a:rPr>
              <a:t>Cumulative</a:t>
            </a:r>
            <a:r>
              <a:rPr sz="1950" spc="-65" dirty="0">
                <a:latin typeface="Calibri"/>
                <a:cs typeface="Calibri"/>
              </a:rPr>
              <a:t> </a:t>
            </a:r>
            <a:r>
              <a:rPr sz="1950" dirty="0">
                <a:latin typeface="Calibri"/>
                <a:cs typeface="Calibri"/>
              </a:rPr>
              <a:t>Loan</a:t>
            </a:r>
            <a:r>
              <a:rPr sz="1950" spc="-60" dirty="0">
                <a:latin typeface="Calibri"/>
                <a:cs typeface="Calibri"/>
              </a:rPr>
              <a:t> </a:t>
            </a:r>
            <a:r>
              <a:rPr sz="1950" spc="-10" dirty="0">
                <a:latin typeface="Calibri"/>
                <a:cs typeface="Calibri"/>
              </a:rPr>
              <a:t>Disbursed</a:t>
            </a:r>
            <a:endParaRPr sz="1950" dirty="0">
              <a:latin typeface="Calibri"/>
              <a:cs typeface="Calibri"/>
            </a:endParaRPr>
          </a:p>
          <a:p>
            <a:pPr marL="12700">
              <a:lnSpc>
                <a:spcPts val="3810"/>
              </a:lnSpc>
            </a:pPr>
            <a:r>
              <a:rPr lang="en-US" sz="3200" dirty="0">
                <a:solidFill>
                  <a:srgbClr val="FFFFFF"/>
                </a:solidFill>
                <a:latin typeface="Calibri"/>
                <a:cs typeface="Calibri"/>
              </a:rPr>
              <a:t>   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Rs.</a:t>
            </a:r>
            <a:r>
              <a:rPr sz="32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IN" sz="3200" spc="-95" dirty="0">
                <a:solidFill>
                  <a:srgbClr val="FFFFFF"/>
                </a:solidFill>
                <a:latin typeface="Calibri"/>
                <a:cs typeface="Calibri"/>
              </a:rPr>
              <a:t>19,122</a:t>
            </a:r>
            <a:r>
              <a:rPr sz="3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Cr.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680464" y="4419600"/>
            <a:ext cx="2397760" cy="9169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2735">
              <a:lnSpc>
                <a:spcPts val="2325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Number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Loan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O/s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ts val="5205"/>
              </a:lnSpc>
            </a:pPr>
            <a:r>
              <a:rPr lang="en-US" sz="3200" spc="-10" dirty="0">
                <a:solidFill>
                  <a:srgbClr val="FFFFFF"/>
                </a:solidFill>
                <a:latin typeface="Calibri"/>
                <a:cs typeface="Calibri"/>
              </a:rPr>
              <a:t>       850,368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027423" y="139799"/>
            <a:ext cx="4116706" cy="11483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3080"/>
              </a:lnSpc>
              <a:spcBef>
                <a:spcPts val="95"/>
              </a:spcBef>
            </a:pPr>
            <a:r>
              <a:rPr sz="2800" b="1" spc="-20" dirty="0">
                <a:solidFill>
                  <a:schemeClr val="tx1"/>
                </a:solidFill>
                <a:latin typeface="Calibri"/>
                <a:cs typeface="Calibri"/>
              </a:rPr>
              <a:t>OPERATIONAL</a:t>
            </a:r>
            <a:r>
              <a:rPr sz="2800" b="1" spc="-10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chemeClr val="tx1"/>
                </a:solidFill>
                <a:latin typeface="Calibri"/>
                <a:cs typeface="Calibri"/>
              </a:rPr>
              <a:t>HIGHLIGHTS</a:t>
            </a:r>
            <a:endParaRPr lang="en-US" sz="2800" b="1" spc="-1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50800" algn="ctr">
              <a:lnSpc>
                <a:spcPts val="3080"/>
              </a:lnSpc>
              <a:spcBef>
                <a:spcPts val="95"/>
              </a:spcBef>
            </a:pPr>
            <a:r>
              <a:rPr lang="en-US" sz="1600" b="1" spc="-10" dirty="0">
                <a:solidFill>
                  <a:schemeClr val="tx1"/>
                </a:solidFill>
                <a:latin typeface="Calibri"/>
                <a:cs typeface="Calibri"/>
              </a:rPr>
              <a:t>As on 31</a:t>
            </a:r>
            <a:r>
              <a:rPr lang="en-US" sz="1600" b="1" spc="-10" baseline="30000" dirty="0">
                <a:solidFill>
                  <a:schemeClr val="tx1"/>
                </a:solidFill>
                <a:latin typeface="Calibri"/>
                <a:cs typeface="Calibri"/>
              </a:rPr>
              <a:t>st</a:t>
            </a:r>
            <a:r>
              <a:rPr lang="en-US" sz="1600" b="1" spc="-10" dirty="0">
                <a:solidFill>
                  <a:schemeClr val="tx1"/>
                </a:solidFill>
                <a:latin typeface="Calibri"/>
                <a:cs typeface="Calibri"/>
              </a:rPr>
              <a:t> March‘ 2026</a:t>
            </a:r>
            <a:endParaRPr sz="16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R="17780" algn="r">
              <a:lnSpc>
                <a:spcPct val="100000"/>
              </a:lnSpc>
              <a:spcBef>
                <a:spcPts val="385"/>
              </a:spcBef>
            </a:pPr>
            <a:endParaRPr sz="1800" dirty="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351967" y="1780285"/>
            <a:ext cx="11544935" cy="4574540"/>
            <a:chOff x="351967" y="1780285"/>
            <a:chExt cx="11544935" cy="4574540"/>
          </a:xfrm>
        </p:grpSpPr>
        <p:sp>
          <p:nvSpPr>
            <p:cNvPr id="57" name="object 57"/>
            <p:cNvSpPr/>
            <p:nvPr/>
          </p:nvSpPr>
          <p:spPr>
            <a:xfrm>
              <a:off x="366255" y="2589529"/>
              <a:ext cx="11487785" cy="3750945"/>
            </a:xfrm>
            <a:custGeom>
              <a:avLst/>
              <a:gdLst/>
              <a:ahLst/>
              <a:cxnLst/>
              <a:rect l="l" t="t" r="r" b="b"/>
              <a:pathLst>
                <a:path w="11487785" h="3750945">
                  <a:moveTo>
                    <a:pt x="11487162" y="2506345"/>
                  </a:moveTo>
                  <a:lnTo>
                    <a:pt x="11487162" y="3750754"/>
                  </a:lnTo>
                  <a:lnTo>
                    <a:pt x="0" y="3750754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810618" y="4203445"/>
              <a:ext cx="85725" cy="939800"/>
            </a:xfrm>
            <a:custGeom>
              <a:avLst/>
              <a:gdLst/>
              <a:ahLst/>
              <a:cxnLst/>
              <a:rect l="l" t="t" r="r" b="b"/>
              <a:pathLst>
                <a:path w="85725" h="939800">
                  <a:moveTo>
                    <a:pt x="28575" y="82848"/>
                  </a:moveTo>
                  <a:lnTo>
                    <a:pt x="28575" y="939672"/>
                  </a:lnTo>
                  <a:lnTo>
                    <a:pt x="57150" y="939672"/>
                  </a:lnTo>
                  <a:lnTo>
                    <a:pt x="57150" y="85724"/>
                  </a:lnTo>
                  <a:lnTo>
                    <a:pt x="42799" y="85724"/>
                  </a:lnTo>
                  <a:lnTo>
                    <a:pt x="28575" y="82848"/>
                  </a:lnTo>
                  <a:close/>
                </a:path>
                <a:path w="85725" h="939800">
                  <a:moveTo>
                    <a:pt x="57150" y="42798"/>
                  </a:moveTo>
                  <a:lnTo>
                    <a:pt x="28575" y="42798"/>
                  </a:lnTo>
                  <a:lnTo>
                    <a:pt x="28575" y="82848"/>
                  </a:lnTo>
                  <a:lnTo>
                    <a:pt x="42799" y="85724"/>
                  </a:lnTo>
                  <a:lnTo>
                    <a:pt x="57085" y="82848"/>
                  </a:lnTo>
                  <a:lnTo>
                    <a:pt x="57150" y="42798"/>
                  </a:lnTo>
                  <a:close/>
                </a:path>
                <a:path w="85725" h="939800">
                  <a:moveTo>
                    <a:pt x="57150" y="82848"/>
                  </a:moveTo>
                  <a:lnTo>
                    <a:pt x="42799" y="85724"/>
                  </a:lnTo>
                  <a:lnTo>
                    <a:pt x="57150" y="85724"/>
                  </a:lnTo>
                  <a:lnTo>
                    <a:pt x="57150" y="82848"/>
                  </a:lnTo>
                  <a:close/>
                </a:path>
                <a:path w="85725" h="939800">
                  <a:moveTo>
                    <a:pt x="42799" y="0"/>
                  </a:moveTo>
                  <a:lnTo>
                    <a:pt x="26146" y="3365"/>
                  </a:lnTo>
                  <a:lnTo>
                    <a:pt x="12541" y="12541"/>
                  </a:lnTo>
                  <a:lnTo>
                    <a:pt x="3365" y="26146"/>
                  </a:lnTo>
                  <a:lnTo>
                    <a:pt x="0" y="42798"/>
                  </a:lnTo>
                  <a:lnTo>
                    <a:pt x="3365" y="59525"/>
                  </a:lnTo>
                  <a:lnTo>
                    <a:pt x="12541" y="73167"/>
                  </a:lnTo>
                  <a:lnTo>
                    <a:pt x="26146" y="82357"/>
                  </a:lnTo>
                  <a:lnTo>
                    <a:pt x="28575" y="82848"/>
                  </a:lnTo>
                  <a:lnTo>
                    <a:pt x="28575" y="42798"/>
                  </a:lnTo>
                  <a:lnTo>
                    <a:pt x="85725" y="42798"/>
                  </a:lnTo>
                  <a:lnTo>
                    <a:pt x="82357" y="26146"/>
                  </a:lnTo>
                  <a:lnTo>
                    <a:pt x="73167" y="12541"/>
                  </a:lnTo>
                  <a:lnTo>
                    <a:pt x="59525" y="3365"/>
                  </a:lnTo>
                  <a:lnTo>
                    <a:pt x="42799" y="0"/>
                  </a:lnTo>
                  <a:close/>
                </a:path>
                <a:path w="85725" h="939800">
                  <a:moveTo>
                    <a:pt x="85725" y="42798"/>
                  </a:moveTo>
                  <a:lnTo>
                    <a:pt x="57150" y="42798"/>
                  </a:lnTo>
                  <a:lnTo>
                    <a:pt x="57150" y="82848"/>
                  </a:lnTo>
                  <a:lnTo>
                    <a:pt x="59525" y="82357"/>
                  </a:lnTo>
                  <a:lnTo>
                    <a:pt x="73167" y="73167"/>
                  </a:lnTo>
                  <a:lnTo>
                    <a:pt x="82357" y="59525"/>
                  </a:lnTo>
                  <a:lnTo>
                    <a:pt x="85725" y="42798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66255" y="1780285"/>
              <a:ext cx="0" cy="817880"/>
            </a:xfrm>
            <a:custGeom>
              <a:avLst/>
              <a:gdLst/>
              <a:ahLst/>
              <a:cxnLst/>
              <a:rect l="l" t="t" r="r" b="b"/>
              <a:pathLst>
                <a:path h="817880">
                  <a:moveTo>
                    <a:pt x="0" y="817879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417372" y="6095491"/>
            <a:ext cx="299085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i="1" dirty="0">
                <a:latin typeface="Calibri"/>
                <a:cs typeface="Calibri"/>
              </a:rPr>
              <a:t>*Loan</a:t>
            </a:r>
            <a:r>
              <a:rPr sz="1300" i="1" spc="-20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Outstanding</a:t>
            </a:r>
            <a:r>
              <a:rPr sz="1300" i="1" spc="-35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–</a:t>
            </a:r>
            <a:r>
              <a:rPr sz="1300" i="1" spc="-10" dirty="0">
                <a:latin typeface="Calibri"/>
                <a:cs typeface="Calibri"/>
              </a:rPr>
              <a:t> excluding</a:t>
            </a:r>
            <a:r>
              <a:rPr sz="1300" i="1" spc="-45" dirty="0">
                <a:latin typeface="Calibri"/>
                <a:cs typeface="Calibri"/>
              </a:rPr>
              <a:t> </a:t>
            </a:r>
            <a:r>
              <a:rPr sz="1300" i="1" dirty="0">
                <a:latin typeface="Calibri"/>
                <a:cs typeface="Calibri"/>
              </a:rPr>
              <a:t>ARC</a:t>
            </a:r>
            <a:r>
              <a:rPr sz="1300" i="1" spc="-25" dirty="0">
                <a:latin typeface="Calibri"/>
                <a:cs typeface="Calibri"/>
              </a:rPr>
              <a:t> </a:t>
            </a:r>
            <a:r>
              <a:rPr sz="1300" i="1" spc="-10" dirty="0">
                <a:latin typeface="Calibri"/>
                <a:cs typeface="Calibri"/>
              </a:rPr>
              <a:t>portfolio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61" name="object 6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705340" y="77495"/>
            <a:ext cx="2361819" cy="747369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11094211" y="6464680"/>
            <a:ext cx="18097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24428" y="5791700"/>
            <a:ext cx="1567571" cy="10662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23442" cy="1155948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5598032" y="2783077"/>
            <a:ext cx="601980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SATYA</a:t>
            </a:r>
            <a:r>
              <a:rPr sz="1800" spc="6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MicroCapital</a:t>
            </a:r>
            <a:r>
              <a:rPr sz="1800" spc="6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Limited</a:t>
            </a:r>
            <a:r>
              <a:rPr sz="1800" spc="7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7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6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Delhi</a:t>
            </a:r>
            <a:r>
              <a:rPr sz="1800" spc="5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based,</a:t>
            </a:r>
            <a:r>
              <a:rPr sz="1800" spc="6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RBI-</a:t>
            </a:r>
            <a:r>
              <a:rPr sz="1800" spc="-10" dirty="0">
                <a:latin typeface="Calibri"/>
                <a:cs typeface="Calibri"/>
              </a:rPr>
              <a:t>registered </a:t>
            </a:r>
            <a:r>
              <a:rPr sz="1800" dirty="0">
                <a:latin typeface="Calibri"/>
                <a:cs typeface="Calibri"/>
              </a:rPr>
              <a:t>“NBFC</a:t>
            </a:r>
            <a:r>
              <a:rPr sz="1800" spc="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MFI”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which</a:t>
            </a:r>
            <a:r>
              <a:rPr sz="1800" spc="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launched</a:t>
            </a:r>
            <a:r>
              <a:rPr sz="1800" spc="4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its</a:t>
            </a:r>
            <a:r>
              <a:rPr sz="1800" spc="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microfinance</a:t>
            </a:r>
            <a:r>
              <a:rPr sz="1800" spc="4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operations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January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2017.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short</a:t>
            </a:r>
            <a:r>
              <a:rPr sz="1800" spc="2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span</a:t>
            </a:r>
            <a:r>
              <a:rPr sz="1800" spc="2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less</a:t>
            </a:r>
            <a:r>
              <a:rPr sz="1800" spc="229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than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lang="en-US" spc="225" dirty="0">
                <a:latin typeface="Calibri"/>
                <a:cs typeface="Calibri"/>
              </a:rPr>
              <a:t>eight</a:t>
            </a:r>
            <a:r>
              <a:rPr sz="1800" spc="229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years,</a:t>
            </a:r>
            <a:r>
              <a:rPr sz="1800" spc="2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SATYA </a:t>
            </a:r>
            <a:r>
              <a:rPr sz="1800" dirty="0">
                <a:latin typeface="Calibri"/>
                <a:cs typeface="Calibri"/>
              </a:rPr>
              <a:t>has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registered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impressive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growth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emerged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 one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60" dirty="0">
                <a:latin typeface="Calibri"/>
                <a:cs typeface="Calibri"/>
              </a:rPr>
              <a:t>  </a:t>
            </a:r>
            <a:r>
              <a:rPr sz="1800" spc="-25" dirty="0">
                <a:latin typeface="Calibri"/>
                <a:cs typeface="Calibri"/>
              </a:rPr>
              <a:t>fastest-</a:t>
            </a:r>
            <a:r>
              <a:rPr sz="1800" dirty="0">
                <a:latin typeface="Calibri"/>
                <a:cs typeface="Calibri"/>
              </a:rPr>
              <a:t>growing</a:t>
            </a:r>
            <a:r>
              <a:rPr sz="1800" spc="7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Highly</a:t>
            </a:r>
            <a:r>
              <a:rPr sz="1800" spc="6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Technology</a:t>
            </a:r>
            <a:r>
              <a:rPr sz="1800" spc="6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driven</a:t>
            </a:r>
            <a:r>
              <a:rPr sz="1800" spc="6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Micro</a:t>
            </a:r>
            <a:r>
              <a:rPr sz="1800" spc="60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Finance </a:t>
            </a:r>
            <a:r>
              <a:rPr sz="1800" dirty="0">
                <a:latin typeface="Calibri"/>
                <a:cs typeface="Calibri"/>
              </a:rPr>
              <a:t>Institutions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country.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326326" y="1281874"/>
            <a:ext cx="11570970" cy="4905375"/>
            <a:chOff x="326326" y="1281874"/>
            <a:chExt cx="11570970" cy="4905375"/>
          </a:xfrm>
        </p:grpSpPr>
        <p:sp>
          <p:nvSpPr>
            <p:cNvPr id="66" name="object 66"/>
            <p:cNvSpPr/>
            <p:nvPr/>
          </p:nvSpPr>
          <p:spPr>
            <a:xfrm>
              <a:off x="340613" y="2161794"/>
              <a:ext cx="11513820" cy="4011295"/>
            </a:xfrm>
            <a:custGeom>
              <a:avLst/>
              <a:gdLst/>
              <a:ahLst/>
              <a:cxnLst/>
              <a:rect l="l" t="t" r="r" b="b"/>
              <a:pathLst>
                <a:path w="11513820" h="4011295">
                  <a:moveTo>
                    <a:pt x="11513819" y="2680335"/>
                  </a:moveTo>
                  <a:lnTo>
                    <a:pt x="11513819" y="4011167"/>
                  </a:lnTo>
                  <a:lnTo>
                    <a:pt x="0" y="4011167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811507" y="3891279"/>
              <a:ext cx="85725" cy="1002665"/>
            </a:xfrm>
            <a:custGeom>
              <a:avLst/>
              <a:gdLst/>
              <a:ahLst/>
              <a:cxnLst/>
              <a:rect l="l" t="t" r="r" b="b"/>
              <a:pathLst>
                <a:path w="85725" h="1002664">
                  <a:moveTo>
                    <a:pt x="28679" y="82849"/>
                  </a:moveTo>
                  <a:lnTo>
                    <a:pt x="28701" y="1002411"/>
                  </a:lnTo>
                  <a:lnTo>
                    <a:pt x="57276" y="1002411"/>
                  </a:lnTo>
                  <a:lnTo>
                    <a:pt x="57155" y="85725"/>
                  </a:lnTo>
                  <a:lnTo>
                    <a:pt x="42925" y="85725"/>
                  </a:lnTo>
                  <a:lnTo>
                    <a:pt x="28679" y="82849"/>
                  </a:lnTo>
                  <a:close/>
                </a:path>
                <a:path w="85725" h="1002664">
                  <a:moveTo>
                    <a:pt x="57150" y="42926"/>
                  </a:moveTo>
                  <a:lnTo>
                    <a:pt x="28575" y="42926"/>
                  </a:lnTo>
                  <a:lnTo>
                    <a:pt x="28679" y="82849"/>
                  </a:lnTo>
                  <a:lnTo>
                    <a:pt x="42925" y="85725"/>
                  </a:lnTo>
                  <a:lnTo>
                    <a:pt x="57155" y="82849"/>
                  </a:lnTo>
                  <a:lnTo>
                    <a:pt x="57150" y="42926"/>
                  </a:lnTo>
                  <a:close/>
                </a:path>
                <a:path w="85725" h="1002664">
                  <a:moveTo>
                    <a:pt x="57155" y="82849"/>
                  </a:moveTo>
                  <a:lnTo>
                    <a:pt x="42925" y="85725"/>
                  </a:lnTo>
                  <a:lnTo>
                    <a:pt x="57155" y="85725"/>
                  </a:lnTo>
                  <a:lnTo>
                    <a:pt x="57155" y="82849"/>
                  </a:lnTo>
                  <a:close/>
                </a:path>
                <a:path w="85725" h="1002664">
                  <a:moveTo>
                    <a:pt x="42925" y="0"/>
                  </a:moveTo>
                  <a:lnTo>
                    <a:pt x="26253" y="3385"/>
                  </a:lnTo>
                  <a:lnTo>
                    <a:pt x="12604" y="12604"/>
                  </a:lnTo>
                  <a:lnTo>
                    <a:pt x="3385" y="26253"/>
                  </a:lnTo>
                  <a:lnTo>
                    <a:pt x="0" y="42926"/>
                  </a:lnTo>
                  <a:lnTo>
                    <a:pt x="3385" y="59578"/>
                  </a:lnTo>
                  <a:lnTo>
                    <a:pt x="12604" y="73183"/>
                  </a:lnTo>
                  <a:lnTo>
                    <a:pt x="26253" y="82359"/>
                  </a:lnTo>
                  <a:lnTo>
                    <a:pt x="28679" y="82849"/>
                  </a:lnTo>
                  <a:lnTo>
                    <a:pt x="28575" y="42926"/>
                  </a:lnTo>
                  <a:lnTo>
                    <a:pt x="85725" y="42926"/>
                  </a:lnTo>
                  <a:lnTo>
                    <a:pt x="82359" y="26253"/>
                  </a:lnTo>
                  <a:lnTo>
                    <a:pt x="73183" y="12604"/>
                  </a:lnTo>
                  <a:lnTo>
                    <a:pt x="59578" y="3385"/>
                  </a:lnTo>
                  <a:lnTo>
                    <a:pt x="42925" y="0"/>
                  </a:lnTo>
                  <a:close/>
                </a:path>
                <a:path w="85725" h="1002664">
                  <a:moveTo>
                    <a:pt x="85725" y="42926"/>
                  </a:moveTo>
                  <a:lnTo>
                    <a:pt x="57150" y="42926"/>
                  </a:lnTo>
                  <a:lnTo>
                    <a:pt x="57155" y="82849"/>
                  </a:lnTo>
                  <a:lnTo>
                    <a:pt x="59578" y="82359"/>
                  </a:lnTo>
                  <a:lnTo>
                    <a:pt x="73183" y="73183"/>
                  </a:lnTo>
                  <a:lnTo>
                    <a:pt x="82359" y="59578"/>
                  </a:lnTo>
                  <a:lnTo>
                    <a:pt x="85725" y="42926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40613" y="1296161"/>
              <a:ext cx="0" cy="875030"/>
            </a:xfrm>
            <a:custGeom>
              <a:avLst/>
              <a:gdLst/>
              <a:ahLst/>
              <a:cxnLst/>
              <a:rect l="l" t="t" r="r" b="b"/>
              <a:pathLst>
                <a:path h="875030">
                  <a:moveTo>
                    <a:pt x="0" y="875029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966204" y="1804415"/>
              <a:ext cx="3061970" cy="638810"/>
            </a:xfrm>
            <a:custGeom>
              <a:avLst/>
              <a:gdLst/>
              <a:ahLst/>
              <a:cxnLst/>
              <a:rect l="l" t="t" r="r" b="b"/>
              <a:pathLst>
                <a:path w="3061970" h="638810">
                  <a:moveTo>
                    <a:pt x="3061716" y="0"/>
                  </a:moveTo>
                  <a:lnTo>
                    <a:pt x="0" y="0"/>
                  </a:lnTo>
                  <a:lnTo>
                    <a:pt x="0" y="638555"/>
                  </a:lnTo>
                  <a:lnTo>
                    <a:pt x="3061716" y="638555"/>
                  </a:lnTo>
                  <a:lnTo>
                    <a:pt x="306171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966204" y="1804415"/>
              <a:ext cx="3061970" cy="638810"/>
            </a:xfrm>
            <a:custGeom>
              <a:avLst/>
              <a:gdLst/>
              <a:ahLst/>
              <a:cxnLst/>
              <a:rect l="l" t="t" r="r" b="b"/>
              <a:pathLst>
                <a:path w="3061970" h="638810">
                  <a:moveTo>
                    <a:pt x="0" y="638555"/>
                  </a:moveTo>
                  <a:lnTo>
                    <a:pt x="3061716" y="638555"/>
                  </a:lnTo>
                  <a:lnTo>
                    <a:pt x="3061716" y="0"/>
                  </a:lnTo>
                  <a:lnTo>
                    <a:pt x="0" y="0"/>
                  </a:lnTo>
                  <a:lnTo>
                    <a:pt x="0" y="638555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0795" y="1697735"/>
              <a:ext cx="2355342" cy="1006601"/>
            </a:xfrm>
            <a:prstGeom prst="rect">
              <a:avLst/>
            </a:prstGeom>
          </p:spPr>
        </p:pic>
      </p:grpSp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xfrm>
            <a:off x="7410068" y="1809750"/>
            <a:ext cx="178688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About</a:t>
            </a:r>
            <a:r>
              <a:rPr sz="3600" spc="-65" dirty="0"/>
              <a:t> </a:t>
            </a:r>
            <a:r>
              <a:rPr sz="3600" spc="-25" dirty="0"/>
              <a:t>Us</a:t>
            </a:r>
            <a:endParaRPr sz="3600"/>
          </a:p>
        </p:txBody>
      </p:sp>
      <p:pic>
        <p:nvPicPr>
          <p:cNvPr id="73" name="object 7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768" y="2828544"/>
            <a:ext cx="4931663" cy="1132331"/>
          </a:xfrm>
          <a:prstGeom prst="rect">
            <a:avLst/>
          </a:prstGeom>
        </p:spPr>
      </p:pic>
      <p:sp>
        <p:nvSpPr>
          <p:cNvPr id="74" name="object 7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6350"/>
            <a:ext cx="12192000" cy="6858634"/>
            <a:chOff x="0" y="-6350"/>
            <a:chExt cx="12192000" cy="6858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" y="-2"/>
              <a:ext cx="12182856" cy="68412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7312" y="5753099"/>
              <a:ext cx="1694688" cy="10988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83307" cy="13746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5851" y="0"/>
              <a:ext cx="6337300" cy="760730"/>
            </a:xfrm>
            <a:custGeom>
              <a:avLst/>
              <a:gdLst/>
              <a:ahLst/>
              <a:cxnLst/>
              <a:rect l="l" t="t" r="r" b="b"/>
              <a:pathLst>
                <a:path w="6337300" h="760730">
                  <a:moveTo>
                    <a:pt x="6336792" y="0"/>
                  </a:moveTo>
                  <a:lnTo>
                    <a:pt x="0" y="0"/>
                  </a:lnTo>
                  <a:lnTo>
                    <a:pt x="0" y="760476"/>
                  </a:lnTo>
                  <a:lnTo>
                    <a:pt x="6336792" y="760476"/>
                  </a:lnTo>
                  <a:lnTo>
                    <a:pt x="6336792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25851" y="0"/>
              <a:ext cx="6337300" cy="760730"/>
            </a:xfrm>
            <a:custGeom>
              <a:avLst/>
              <a:gdLst/>
              <a:ahLst/>
              <a:cxnLst/>
              <a:rect l="l" t="t" r="r" b="b"/>
              <a:pathLst>
                <a:path w="6337300" h="760730">
                  <a:moveTo>
                    <a:pt x="0" y="0"/>
                  </a:moveTo>
                  <a:lnTo>
                    <a:pt x="0" y="760476"/>
                  </a:lnTo>
                  <a:lnTo>
                    <a:pt x="6336792" y="760476"/>
                  </a:lnTo>
                  <a:lnTo>
                    <a:pt x="6336792" y="0"/>
                  </a:lnTo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8692" y="0"/>
              <a:ext cx="6604254" cy="70180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Women</a:t>
            </a:r>
            <a:r>
              <a:rPr spc="-145" dirty="0"/>
              <a:t> </a:t>
            </a:r>
            <a:r>
              <a:rPr dirty="0"/>
              <a:t>Centric</a:t>
            </a:r>
            <a:r>
              <a:rPr spc="-125" dirty="0"/>
              <a:t> </a:t>
            </a:r>
            <a:r>
              <a:rPr dirty="0"/>
              <a:t>Sustainable</a:t>
            </a:r>
            <a:r>
              <a:rPr spc="-120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094211" y="6426809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34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7284" y="1431036"/>
            <a:ext cx="6457315" cy="1201420"/>
          </a:xfrm>
          <a:prstGeom prst="rect">
            <a:avLst/>
          </a:prstGeom>
          <a:solidFill>
            <a:srgbClr val="FFE699"/>
          </a:solidFill>
        </p:spPr>
        <p:txBody>
          <a:bodyPr vert="horz" wrap="square" lIns="0" tIns="31115" rIns="0" bIns="0" rtlCol="0">
            <a:spAutoFit/>
          </a:bodyPr>
          <a:lstStyle/>
          <a:p>
            <a:pPr marL="90805" marR="111125">
              <a:lnSpc>
                <a:spcPct val="100000"/>
              </a:lnSpc>
              <a:spcBef>
                <a:spcPts val="245"/>
              </a:spcBef>
            </a:pPr>
            <a:r>
              <a:rPr sz="1800" dirty="0">
                <a:latin typeface="Calibri"/>
                <a:cs typeface="Calibri"/>
              </a:rPr>
              <a:t>Microfinance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powerful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instrument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social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change,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particularly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women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belonging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vulnerable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sections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society.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</a:t>
            </a:r>
            <a:r>
              <a:rPr sz="1800" spc="-2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has</a:t>
            </a:r>
            <a:r>
              <a:rPr sz="1800" spc="35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potentially</a:t>
            </a:r>
            <a:r>
              <a:rPr sz="18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very</a:t>
            </a:r>
            <a:r>
              <a:rPr sz="1800" spc="-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significant</a:t>
            </a:r>
            <a:r>
              <a:rPr sz="1800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Calibri"/>
                <a:cs typeface="Calibri"/>
              </a:rPr>
              <a:t>contribution</a:t>
            </a:r>
            <a:r>
              <a:rPr sz="18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to</a:t>
            </a:r>
            <a:r>
              <a:rPr sz="18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gender</a:t>
            </a:r>
            <a:r>
              <a:rPr sz="18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Calibri"/>
                <a:cs typeface="Calibri"/>
              </a:rPr>
              <a:t>equality</a:t>
            </a:r>
            <a:endParaRPr sz="18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and</a:t>
            </a:r>
            <a:r>
              <a:rPr sz="18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12121"/>
                </a:solidFill>
                <a:latin typeface="Calibri"/>
                <a:cs typeface="Calibri"/>
              </a:rPr>
              <a:t>women’s</a:t>
            </a:r>
            <a:r>
              <a:rPr sz="1800" spc="-4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Calibri"/>
                <a:cs typeface="Calibri"/>
              </a:rPr>
              <a:t>empowerment.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38327" y="24383"/>
            <a:ext cx="11793220" cy="5728970"/>
            <a:chOff x="338327" y="24383"/>
            <a:chExt cx="11793220" cy="572897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30511" y="24383"/>
              <a:ext cx="2700528" cy="6141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38599" y="4206239"/>
              <a:ext cx="1345691" cy="1371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42204" y="4207763"/>
              <a:ext cx="1389888" cy="13700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35551" y="2807207"/>
              <a:ext cx="1345691" cy="13517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42204" y="2811779"/>
              <a:ext cx="1382268" cy="13472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8327" y="2781300"/>
              <a:ext cx="3515867" cy="29718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105783" y="5692851"/>
            <a:ext cx="270700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Women</a:t>
            </a:r>
            <a:r>
              <a:rPr sz="1600" spc="34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centric</a:t>
            </a:r>
            <a:r>
              <a:rPr sz="1600" spc="340" dirty="0">
                <a:latin typeface="Calibri"/>
                <a:cs typeface="Calibri"/>
              </a:rPr>
              <a:t>  </a:t>
            </a:r>
            <a:r>
              <a:rPr sz="1600" spc="-10" dirty="0">
                <a:latin typeface="Calibri"/>
                <a:cs typeface="Calibri"/>
              </a:rPr>
              <a:t>Microfinance </a:t>
            </a:r>
            <a:r>
              <a:rPr sz="1600" dirty="0">
                <a:latin typeface="Calibri"/>
                <a:cs typeface="Calibri"/>
              </a:rPr>
              <a:t>directly</a:t>
            </a:r>
            <a:r>
              <a:rPr sz="1600" spc="1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contributes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1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4</a:t>
            </a:r>
            <a:r>
              <a:rPr sz="1600" spc="1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United Nations-</a:t>
            </a:r>
            <a:r>
              <a:rPr sz="1600" dirty="0">
                <a:latin typeface="Calibri"/>
                <a:cs typeface="Calibri"/>
              </a:rPr>
              <a:t>Social</a:t>
            </a:r>
            <a:r>
              <a:rPr sz="1600" spc="405" dirty="0">
                <a:latin typeface="Calibri"/>
                <a:cs typeface="Calibri"/>
              </a:rPr>
              <a:t>    </a:t>
            </a:r>
            <a:r>
              <a:rPr sz="1600" spc="-10" dirty="0">
                <a:latin typeface="Calibri"/>
                <a:cs typeface="Calibri"/>
              </a:rPr>
              <a:t>Development </a:t>
            </a:r>
            <a:r>
              <a:rPr sz="1600" dirty="0">
                <a:latin typeface="Calibri"/>
                <a:cs typeface="Calibri"/>
              </a:rPr>
              <a:t>Goals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(UN-SDGs)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8659" y="5783071"/>
            <a:ext cx="28917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Social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profile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SATYA’s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clients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as </a:t>
            </a:r>
            <a:r>
              <a:rPr sz="1600" dirty="0">
                <a:latin typeface="Calibri"/>
                <a:cs typeface="Calibri"/>
              </a:rPr>
              <a:t>on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31</a:t>
            </a:r>
            <a:r>
              <a:rPr sz="1575" baseline="26455" dirty="0">
                <a:latin typeface="Calibri"/>
                <a:cs typeface="Calibri"/>
              </a:rPr>
              <a:t>st</a:t>
            </a:r>
            <a:r>
              <a:rPr sz="1575" spc="142" baseline="264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March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2022.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46035" y="1431036"/>
            <a:ext cx="4678680" cy="1201420"/>
          </a:xfrm>
          <a:prstGeom prst="rect">
            <a:avLst/>
          </a:prstGeom>
          <a:solidFill>
            <a:srgbClr val="FFE699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marR="200025">
              <a:lnSpc>
                <a:spcPct val="100000"/>
              </a:lnSpc>
              <a:spcBef>
                <a:spcPts val="245"/>
              </a:spcBef>
            </a:pPr>
            <a:r>
              <a:rPr sz="1800" spc="-10" dirty="0">
                <a:latin typeface="Calibri"/>
                <a:cs typeface="Calibri"/>
              </a:rPr>
              <a:t>Women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most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critical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success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factor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 </a:t>
            </a:r>
            <a:r>
              <a:rPr sz="1800" dirty="0">
                <a:latin typeface="Calibri"/>
                <a:cs typeface="Calibri"/>
              </a:rPr>
              <a:t>very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microfinance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economic</a:t>
            </a:r>
            <a:r>
              <a:rPr sz="1800" spc="-25" dirty="0">
                <a:latin typeface="Calibri"/>
                <a:cs typeface="Calibri"/>
              </a:rPr>
              <a:t> and </a:t>
            </a:r>
            <a:r>
              <a:rPr sz="1800" dirty="0">
                <a:latin typeface="Calibri"/>
                <a:cs typeface="Calibri"/>
              </a:rPr>
              <a:t>social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benefits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involving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them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in </a:t>
            </a:r>
            <a:r>
              <a:rPr sz="1800" spc="-10" dirty="0">
                <a:latin typeface="Calibri"/>
                <a:cs typeface="Calibri"/>
              </a:rPr>
              <a:t>microfinance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programs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67193" y="2724505"/>
            <a:ext cx="4363720" cy="34099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00"/>
              </a:spcBef>
              <a:buSzPct val="79411"/>
              <a:buFont typeface="Wingdings"/>
              <a:buChar char=""/>
              <a:tabLst>
                <a:tab pos="354965" algn="l"/>
              </a:tabLst>
            </a:pP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More</a:t>
            </a:r>
            <a:r>
              <a:rPr sz="1700" spc="-3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reliable</a:t>
            </a:r>
            <a:r>
              <a:rPr sz="1700" spc="-5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and</a:t>
            </a:r>
            <a:r>
              <a:rPr sz="1700" spc="-4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efficient</a:t>
            </a:r>
            <a:r>
              <a:rPr sz="1700" spc="-5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user</a:t>
            </a:r>
            <a:r>
              <a:rPr sz="1700" spc="-5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of</a:t>
            </a:r>
            <a:r>
              <a:rPr sz="1700" spc="-1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credit</a:t>
            </a:r>
            <a:endParaRPr sz="17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SzPct val="79411"/>
              <a:buFont typeface="Wingdings"/>
              <a:buChar char=""/>
              <a:tabLst>
                <a:tab pos="354965" algn="l"/>
              </a:tabLst>
            </a:pPr>
            <a:r>
              <a:rPr sz="1700" dirty="0">
                <a:latin typeface="Calibri"/>
                <a:cs typeface="Calibri"/>
              </a:rPr>
              <a:t>High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on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social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collateral</a:t>
            </a:r>
            <a:endParaRPr sz="1700">
              <a:latin typeface="Calibri"/>
              <a:cs typeface="Calibri"/>
            </a:endParaRPr>
          </a:p>
          <a:p>
            <a:pPr marL="355600" marR="497205" indent="-342900">
              <a:lnSpc>
                <a:spcPct val="100000"/>
              </a:lnSpc>
              <a:spcBef>
                <a:spcPts val="600"/>
              </a:spcBef>
              <a:buSzPct val="79411"/>
              <a:buFont typeface="Wingdings"/>
              <a:buChar char=""/>
              <a:tabLst>
                <a:tab pos="355600" algn="l"/>
              </a:tabLst>
            </a:pP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Building</a:t>
            </a:r>
            <a:r>
              <a:rPr sz="1700" spc="-4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support</a:t>
            </a:r>
            <a:r>
              <a:rPr sz="1700" spc="-5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systems</a:t>
            </a:r>
            <a:r>
              <a:rPr sz="1700" spc="-2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through</a:t>
            </a:r>
            <a:r>
              <a:rPr sz="1700" spc="-6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group meetings</a:t>
            </a:r>
            <a:endParaRPr sz="1700">
              <a:latin typeface="Calibri"/>
              <a:cs typeface="Calibri"/>
            </a:endParaRPr>
          </a:p>
          <a:p>
            <a:pPr marL="355600" marR="161290" indent="-342900">
              <a:lnSpc>
                <a:spcPct val="100000"/>
              </a:lnSpc>
              <a:spcBef>
                <a:spcPts val="600"/>
              </a:spcBef>
              <a:buSzPct val="79411"/>
              <a:buFont typeface="Wingdings"/>
              <a:buChar char=""/>
              <a:tabLst>
                <a:tab pos="355600" algn="l"/>
              </a:tabLst>
            </a:pPr>
            <a:r>
              <a:rPr sz="1700" spc="-10" dirty="0">
                <a:latin typeface="Calibri"/>
                <a:cs typeface="Calibri"/>
              </a:rPr>
              <a:t>Improved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Livelihood,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Resilience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Savings </a:t>
            </a:r>
            <a:r>
              <a:rPr sz="1700" dirty="0">
                <a:latin typeface="Calibri"/>
                <a:cs typeface="Calibri"/>
              </a:rPr>
              <a:t>for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family</a:t>
            </a:r>
            <a:endParaRPr sz="17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05"/>
              </a:spcBef>
              <a:buSzPct val="79411"/>
              <a:buFont typeface="Wingdings"/>
              <a:buChar char=""/>
              <a:tabLst>
                <a:tab pos="354965" algn="l"/>
              </a:tabLst>
            </a:pP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Reduced</a:t>
            </a:r>
            <a:r>
              <a:rPr sz="1700" spc="-6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inequality</a:t>
            </a:r>
            <a:r>
              <a:rPr sz="1700" spc="-5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and</a:t>
            </a:r>
            <a:r>
              <a:rPr sz="1700" spc="-4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increased</a:t>
            </a:r>
            <a:r>
              <a:rPr sz="1700" spc="-6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income</a:t>
            </a:r>
            <a:endParaRPr sz="17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SzPct val="79411"/>
              <a:buFont typeface="Wingdings"/>
              <a:buChar char=""/>
              <a:tabLst>
                <a:tab pos="354965" algn="l"/>
              </a:tabLst>
            </a:pP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Positively</a:t>
            </a:r>
            <a:r>
              <a:rPr sz="1700" spc="-4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impacting</a:t>
            </a:r>
            <a:r>
              <a:rPr sz="1700" spc="-4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their</a:t>
            </a:r>
            <a:r>
              <a:rPr sz="1700" spc="-4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children’s</a:t>
            </a:r>
            <a:r>
              <a:rPr sz="1700" spc="-4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nutrition,</a:t>
            </a:r>
            <a:endParaRPr sz="17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education,</a:t>
            </a:r>
            <a:r>
              <a:rPr sz="1700" spc="-6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health</a:t>
            </a:r>
            <a:r>
              <a:rPr sz="1700" spc="-5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and</a:t>
            </a:r>
            <a:r>
              <a:rPr sz="1700" spc="-4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growth</a:t>
            </a:r>
            <a:r>
              <a:rPr sz="1700" spc="-5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opportunities</a:t>
            </a:r>
            <a:endParaRPr sz="17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buSzPct val="79411"/>
              <a:buFont typeface="Wingdings"/>
              <a:buChar char=""/>
              <a:tabLst>
                <a:tab pos="355600" algn="l"/>
              </a:tabLst>
            </a:pP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Participation</a:t>
            </a:r>
            <a:r>
              <a:rPr sz="1700" spc="-4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for</a:t>
            </a:r>
            <a:r>
              <a:rPr sz="1700" spc="1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women</a:t>
            </a: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in</a:t>
            </a:r>
            <a:r>
              <a:rPr sz="1700" spc="-2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their</a:t>
            </a:r>
            <a:r>
              <a:rPr sz="1700" spc="-3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communities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and</a:t>
            </a:r>
            <a:r>
              <a:rPr sz="1700" spc="-2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in</a:t>
            </a:r>
            <a:r>
              <a:rPr sz="1700" spc="-20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1C1B1C"/>
                </a:solidFill>
                <a:latin typeface="Calibri"/>
                <a:cs typeface="Calibri"/>
              </a:rPr>
              <a:t>their</a:t>
            </a:r>
            <a:r>
              <a:rPr sz="1700" spc="-15" dirty="0">
                <a:solidFill>
                  <a:srgbClr val="1C1B1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1C1B1C"/>
                </a:solidFill>
                <a:latin typeface="Calibri"/>
                <a:cs typeface="Calibri"/>
              </a:rPr>
              <a:t>households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White elegant texture wallpaper Free Vector">
            <a:extLst>
              <a:ext uri="{FF2B5EF4-FFF2-40B4-BE49-F238E27FC236}">
                <a16:creationId xmlns:a16="http://schemas.microsoft.com/office/drawing/2014/main" id="{E3F560E1-5CD0-B3F2-A45A-14ACE7BC8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9" y="-40644"/>
            <a:ext cx="12201490" cy="68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264849-7565-C175-274A-694221F2A68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940" y="5857880"/>
            <a:ext cx="1895067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BF66EA-3A69-CB8F-50BE-DC646AF35D6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9059" y="-43127"/>
            <a:ext cx="2097196" cy="147899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EE55877-441B-478F-9209-B3BAC297C3AE}"/>
              </a:ext>
            </a:extLst>
          </p:cNvPr>
          <p:cNvSpPr txBox="1"/>
          <p:nvPr/>
        </p:nvSpPr>
        <p:spPr>
          <a:xfrm>
            <a:off x="137924" y="2074112"/>
            <a:ext cx="2712377" cy="3631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00000"/>
                </a:solidFill>
              </a:rPr>
              <a:t>Started Operations</a:t>
            </a: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Disbursement of 1</a:t>
            </a:r>
            <a:r>
              <a:rPr lang="en-US" sz="1200" baseline="30000" dirty="0">
                <a:solidFill>
                  <a:srgbClr val="000000"/>
                </a:solidFill>
              </a:rPr>
              <a:t>st</a:t>
            </a:r>
            <a:r>
              <a:rPr lang="en-US" sz="1200" dirty="0">
                <a:solidFill>
                  <a:srgbClr val="000000"/>
                </a:solidFill>
              </a:rPr>
              <a:t> Microfinance  Loan</a:t>
            </a: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Name Changed from TFC </a:t>
            </a:r>
            <a:r>
              <a:rPr lang="en-US" sz="1200" dirty="0" err="1">
                <a:solidFill>
                  <a:srgbClr val="000000"/>
                </a:solidFill>
              </a:rPr>
              <a:t>Finvest</a:t>
            </a:r>
            <a:r>
              <a:rPr lang="en-US" sz="1200" dirty="0">
                <a:solidFill>
                  <a:srgbClr val="000000"/>
                </a:solidFill>
              </a:rPr>
              <a:t> Limited to SATYA </a:t>
            </a:r>
            <a:r>
              <a:rPr lang="en-US" sz="1200" dirty="0" err="1">
                <a:solidFill>
                  <a:srgbClr val="000000"/>
                </a:solidFill>
              </a:rPr>
              <a:t>MicroCapital</a:t>
            </a:r>
            <a:r>
              <a:rPr lang="en-US" sz="1200" dirty="0">
                <a:solidFill>
                  <a:srgbClr val="000000"/>
                </a:solidFill>
              </a:rPr>
              <a:t> Ltd.</a:t>
            </a: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Launched Digitized Process and Cashless Disbursement</a:t>
            </a: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1</a:t>
            </a:r>
            <a:r>
              <a:rPr lang="en-US" sz="1200" baseline="30000" dirty="0">
                <a:solidFill>
                  <a:srgbClr val="000000"/>
                </a:solidFill>
              </a:rPr>
              <a:t>st</a:t>
            </a:r>
            <a:r>
              <a:rPr lang="en-US" sz="1200" dirty="0">
                <a:solidFill>
                  <a:srgbClr val="000000"/>
                </a:solidFill>
              </a:rPr>
              <a:t> collection received through Cashless Repayment</a:t>
            </a:r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First Institution investment by </a:t>
            </a:r>
            <a:r>
              <a:rPr lang="en-US" sz="1200" dirty="0" err="1">
                <a:solidFill>
                  <a:srgbClr val="000000"/>
                </a:solidFill>
              </a:rPr>
              <a:t>Dia</a:t>
            </a:r>
            <a:r>
              <a:rPr lang="en-US" sz="1200" dirty="0">
                <a:solidFill>
                  <a:srgbClr val="000000"/>
                </a:solidFill>
              </a:rPr>
              <a:t> Vikas Capital Pvt. Ltd.</a:t>
            </a: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Completion of First Rs. 100 Cr. ($13 Mn.) Portfolio</a:t>
            </a:r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00000"/>
                </a:solidFill>
              </a:rPr>
              <a:t>MFI license from RBI</a:t>
            </a: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Second Institution investment by Gojo &amp; Company, Inc.</a:t>
            </a: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1</a:t>
            </a:r>
            <a:r>
              <a:rPr lang="en-US" sz="1200" baseline="30000" dirty="0">
                <a:solidFill>
                  <a:srgbClr val="000000"/>
                </a:solidFill>
              </a:rPr>
              <a:t>st</a:t>
            </a:r>
            <a:r>
              <a:rPr lang="en-US" sz="1200" dirty="0">
                <a:solidFill>
                  <a:srgbClr val="000000"/>
                </a:solidFill>
              </a:rPr>
              <a:t> Foreign NCD from Blue Orchard</a:t>
            </a: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endParaRPr lang="en-IN" sz="1200" dirty="0"/>
          </a:p>
          <a:p>
            <a:pPr algn="ctr" rtl="0" fontAlgn="ctr"/>
            <a:endParaRPr lang="en-IN" sz="1401" b="1" dirty="0">
              <a:latin typeface="Candara" panose="020E0502030303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3B54E27-3FF2-4A8D-A2E4-577FF1D9B350}"/>
              </a:ext>
            </a:extLst>
          </p:cNvPr>
          <p:cNvSpPr txBox="1"/>
          <p:nvPr/>
        </p:nvSpPr>
        <p:spPr>
          <a:xfrm>
            <a:off x="3011560" y="1797720"/>
            <a:ext cx="2280053" cy="3262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00000"/>
                </a:solidFill>
              </a:rPr>
              <a:t>Bank Loan rating upgraded to BBB-</a:t>
            </a: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00000"/>
                </a:solidFill>
              </a:rPr>
              <a:t>Cumulative disbursement of Rs. 500 Cr. ($67 Mn.)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IN" sz="1200" dirty="0">
                <a:ea typeface="Calibri" panose="020F0502020204030204" pitchFamily="34" charset="0"/>
              </a:rPr>
              <a:t>SATYA celebrates the Landmark Achievement of Rs. 1000 Cr. ($133 Mn.) AUM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IN" sz="1200" dirty="0">
                <a:ea typeface="Calibri" panose="020F0502020204030204" pitchFamily="34" charset="0"/>
              </a:rPr>
              <a:t>SATYA’s Bank Loan Rating upgraded to BBB+ from ACUITE Ratings &amp; Research Ltd.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IN" sz="1200" dirty="0">
                <a:ea typeface="Calibri" panose="020F0502020204030204" pitchFamily="34" charset="0"/>
              </a:rPr>
              <a:t>On July 2021, SATYA accredited as Great Place to Work-Certified. 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endParaRPr lang="en-IN" sz="1200" dirty="0"/>
          </a:p>
          <a:p>
            <a:pPr algn="ctr" rtl="0" fontAlgn="ctr"/>
            <a:endParaRPr lang="en-IN" sz="1401" b="1" dirty="0">
              <a:latin typeface="Candara" panose="020E0502030303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8629191-64C0-47F5-8CBC-FFD2BC654B86}"/>
              </a:ext>
            </a:extLst>
          </p:cNvPr>
          <p:cNvSpPr txBox="1"/>
          <p:nvPr/>
        </p:nvSpPr>
        <p:spPr>
          <a:xfrm>
            <a:off x="5492501" y="1561139"/>
            <a:ext cx="2487261" cy="1785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SATYA celebrates the </a:t>
            </a:r>
            <a:r>
              <a:rPr lang="en-IN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landmark achievement of 6 lakh clients.</a:t>
            </a:r>
            <a:endParaRPr lang="en-IN" sz="1200" dirty="0">
              <a:ea typeface="Calibri" panose="020F0502020204030204" pitchFamily="34" charset="0"/>
            </a:endParaRPr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IN" sz="1200" dirty="0">
                <a:ea typeface="Calibri" panose="020F0502020204030204" pitchFamily="34" charset="0"/>
              </a:rPr>
              <a:t>SATYA Launched Vijayalakshmi Das Entrepreneurship Awards.</a:t>
            </a:r>
            <a:endParaRPr lang="en-IN" sz="1200" dirty="0"/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IN" sz="1200" dirty="0">
                <a:ea typeface="Calibri" panose="020F0502020204030204" pitchFamily="34" charset="0"/>
              </a:rPr>
              <a:t>SATYA Launched SATYA Shakti Foundation, SAFAL Sutra &amp; COVID Care Insurance Product on its 4</a:t>
            </a:r>
            <a:r>
              <a:rPr lang="en-IN" sz="1200" baseline="30000" dirty="0">
                <a:ea typeface="Calibri" panose="020F0502020204030204" pitchFamily="34" charset="0"/>
              </a:rPr>
              <a:t>th</a:t>
            </a:r>
            <a:r>
              <a:rPr lang="en-IN" sz="1200" dirty="0">
                <a:ea typeface="Calibri" panose="020F0502020204030204" pitchFamily="34" charset="0"/>
              </a:rPr>
              <a:t>  Foundation Day Celebration.</a:t>
            </a:r>
          </a:p>
          <a:p>
            <a:pPr algn="ctr" rtl="0" fontAlgn="ctr"/>
            <a:endParaRPr lang="en-IN" sz="1401" b="1" dirty="0"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13D447-7E33-4092-9815-8353CC060C9D}"/>
              </a:ext>
            </a:extLst>
          </p:cNvPr>
          <p:cNvSpPr/>
          <p:nvPr/>
        </p:nvSpPr>
        <p:spPr>
          <a:xfrm>
            <a:off x="1475705" y="6072013"/>
            <a:ext cx="2373527" cy="758008"/>
          </a:xfrm>
          <a:prstGeom prst="rect">
            <a:avLst/>
          </a:prstGeom>
          <a:solidFill>
            <a:srgbClr val="F66400"/>
          </a:solidFill>
          <a:ln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ctr"/>
            <a:r>
              <a:rPr lang="en-I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 2016-2018</a:t>
            </a:r>
          </a:p>
          <a:p>
            <a:pPr algn="ctr"/>
            <a:endParaRPr lang="en-IN" sz="24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F8C226C8-9AC5-43BC-BDE8-3564D33C1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12" y="5642326"/>
            <a:ext cx="1071098" cy="107109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F9250D-1195-4337-ADD9-8BECC1432686}"/>
              </a:ext>
            </a:extLst>
          </p:cNvPr>
          <p:cNvSpPr/>
          <p:nvPr/>
        </p:nvSpPr>
        <p:spPr>
          <a:xfrm>
            <a:off x="3867249" y="5147431"/>
            <a:ext cx="2373527" cy="92458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ctr"/>
            <a:r>
              <a:rPr lang="en-I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 2019-2021</a:t>
            </a:r>
          </a:p>
          <a:p>
            <a:pPr algn="ctr"/>
            <a:endParaRPr lang="en-IN" sz="2400" dirty="0">
              <a:solidFill>
                <a:schemeClr val="bg1"/>
              </a:solidFill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39718634-EFAE-4075-A7F2-3D1A291CC33B}"/>
              </a:ext>
            </a:extLst>
          </p:cNvPr>
          <p:cNvSpPr/>
          <p:nvPr/>
        </p:nvSpPr>
        <p:spPr>
          <a:xfrm>
            <a:off x="3407999" y="4715643"/>
            <a:ext cx="1045052" cy="100941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17C5C1B-C6F0-48E2-9F84-523DF83A86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98" y="4661204"/>
            <a:ext cx="1122212" cy="112221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86B922D-9E49-4EDA-8FD5-649A69EEF317}"/>
              </a:ext>
            </a:extLst>
          </p:cNvPr>
          <p:cNvSpPr/>
          <p:nvPr/>
        </p:nvSpPr>
        <p:spPr>
          <a:xfrm>
            <a:off x="6237073" y="4224472"/>
            <a:ext cx="2373527" cy="924582"/>
          </a:xfrm>
          <a:prstGeom prst="rect">
            <a:avLst/>
          </a:prstGeom>
          <a:solidFill>
            <a:srgbClr val="F66400"/>
          </a:solidFill>
          <a:ln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ctr"/>
            <a:r>
              <a:rPr lang="en-I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   2022-2023</a:t>
            </a:r>
          </a:p>
          <a:p>
            <a:pPr algn="ctr"/>
            <a:endParaRPr lang="en-IN" sz="2400" dirty="0">
              <a:solidFill>
                <a:schemeClr val="bg1"/>
              </a:solidFill>
            </a:endParaRP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348A28C7-3CFB-40D9-A936-34E06EAEBEE8}"/>
              </a:ext>
            </a:extLst>
          </p:cNvPr>
          <p:cNvSpPr/>
          <p:nvPr/>
        </p:nvSpPr>
        <p:spPr>
          <a:xfrm>
            <a:off x="5805534" y="3721364"/>
            <a:ext cx="1081004" cy="10050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C0A2AE2-CD6E-4AD5-907A-75A9B8C105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26" y="3646968"/>
            <a:ext cx="1122211" cy="112221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FAC18FA-6E38-4FFC-80BB-9BC4492EB94A}"/>
              </a:ext>
            </a:extLst>
          </p:cNvPr>
          <p:cNvSpPr/>
          <p:nvPr/>
        </p:nvSpPr>
        <p:spPr>
          <a:xfrm>
            <a:off x="8610600" y="3299289"/>
            <a:ext cx="2616200" cy="924582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r"/>
            <a:r>
              <a:rPr lang="en-I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     2024-2026</a:t>
            </a:r>
          </a:p>
          <a:p>
            <a:pPr algn="ctr"/>
            <a:endParaRPr lang="en-IN" sz="2400" dirty="0">
              <a:solidFill>
                <a:schemeClr val="bg1"/>
              </a:solidFill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94A5984-0E5B-4CC7-937C-099E5C586478}"/>
              </a:ext>
            </a:extLst>
          </p:cNvPr>
          <p:cNvSpPr/>
          <p:nvPr/>
        </p:nvSpPr>
        <p:spPr>
          <a:xfrm>
            <a:off x="8367091" y="2829775"/>
            <a:ext cx="1153032" cy="10331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DAB717C-3A31-4ADD-8550-0DB46A6AD1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07" y="2754446"/>
            <a:ext cx="1153032" cy="11530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0E32FE8-9658-459D-86E4-33415CCDBA79}"/>
              </a:ext>
            </a:extLst>
          </p:cNvPr>
          <p:cNvSpPr txBox="1"/>
          <p:nvPr/>
        </p:nvSpPr>
        <p:spPr>
          <a:xfrm>
            <a:off x="8206007" y="2081016"/>
            <a:ext cx="29474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2" indent="-171442">
              <a:buFont typeface="Arial" panose="020B0604020202020204" pitchFamily="34" charset="0"/>
              <a:buChar char="•"/>
            </a:pPr>
            <a:r>
              <a:rPr lang="en-IN" sz="1200" dirty="0">
                <a:ea typeface="Calibri" panose="020F0502020204030204" pitchFamily="34" charset="0"/>
              </a:rPr>
              <a:t>SATYA Achieved the coveted milestones of Rs. 6000 Cr. AUM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SATYA was recognized as one of the Top 50 India's Best Workplaces in BFSI 2023. </a:t>
            </a:r>
            <a:endParaRPr lang="en-IN" sz="1200" dirty="0">
              <a:ea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5B4C0A-DAB0-56F9-13B4-149891258A4C}"/>
              </a:ext>
            </a:extLst>
          </p:cNvPr>
          <p:cNvGrpSpPr/>
          <p:nvPr/>
        </p:nvGrpSpPr>
        <p:grpSpPr>
          <a:xfrm>
            <a:off x="3766905" y="61371"/>
            <a:ext cx="4449070" cy="638431"/>
            <a:chOff x="3766905" y="61371"/>
            <a:chExt cx="4449070" cy="63843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889BB26-1557-E01F-1608-180DAC57187E}"/>
                </a:ext>
              </a:extLst>
            </p:cNvPr>
            <p:cNvSpPr/>
            <p:nvPr/>
          </p:nvSpPr>
          <p:spPr>
            <a:xfrm>
              <a:off x="3766905" y="61371"/>
              <a:ext cx="4449070" cy="63843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02714CC-E2F0-70B0-4B2B-E7BA52C71561}"/>
                </a:ext>
              </a:extLst>
            </p:cNvPr>
            <p:cNvSpPr txBox="1"/>
            <p:nvPr/>
          </p:nvSpPr>
          <p:spPr>
            <a:xfrm>
              <a:off x="4410903" y="122376"/>
              <a:ext cx="3718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COMPANY HISTORY</a:t>
              </a:r>
              <a:endParaRPr lang="en-I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6206BEC-B45B-E42C-BDA1-425C7EA9F7FF}"/>
              </a:ext>
            </a:extLst>
          </p:cNvPr>
          <p:cNvSpPr txBox="1"/>
          <p:nvPr/>
        </p:nvSpPr>
        <p:spPr>
          <a:xfrm>
            <a:off x="8196925" y="598693"/>
            <a:ext cx="35010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SATYA has achieved the highest level of client protection - GOLD! recognition by the MFR Certification Committee.</a:t>
            </a:r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</a:rPr>
              <a:t>SATYA has been certified as Great Place to Work® for the 3rd year in a row.</a:t>
            </a:r>
            <a:endParaRPr lang="en-IN" sz="1200" dirty="0">
              <a:solidFill>
                <a:srgbClr val="00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42" indent="-171442" fontAlgn="ctr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SATYA celebrates the </a:t>
            </a:r>
            <a:r>
              <a:rPr lang="en-IN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landmark achievement of 1</a:t>
            </a:r>
            <a:r>
              <a:rPr lang="en-IN" sz="1200" dirty="0"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IN" sz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lakh clients.</a:t>
            </a:r>
            <a:endParaRPr lang="en-IN" sz="1200" dirty="0">
              <a:ea typeface="Calibri" panose="020F050202020403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CFA974-F927-22FF-E35D-224AAB83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87AF73-FD53-4E62-B2A0-3EFE312F114B}" type="slidenum">
              <a:rPr lang="en-IN" smtClean="0"/>
              <a:pPr/>
              <a:t>31</a:t>
            </a:fld>
            <a:endParaRPr lang="en-IN"/>
          </a:p>
        </p:txBody>
      </p:sp>
      <p:pic>
        <p:nvPicPr>
          <p:cNvPr id="5" name="Picture 4" descr="A black background with orange letters and green text&#10;&#10;Description automatically generated">
            <a:extLst>
              <a:ext uri="{FF2B5EF4-FFF2-40B4-BE49-F238E27FC236}">
                <a16:creationId xmlns:a16="http://schemas.microsoft.com/office/drawing/2014/main" id="{FAA82970-3187-6CA1-64DC-B5AF90362C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684" b="3005"/>
          <a:stretch/>
        </p:blipFill>
        <p:spPr>
          <a:xfrm>
            <a:off x="10296940" y="77533"/>
            <a:ext cx="1770139" cy="56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3" y="70102"/>
              <a:ext cx="12159996" cy="67878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04415" cy="1110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3595" y="5905498"/>
              <a:ext cx="1676400" cy="952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0512" y="24383"/>
              <a:ext cx="2700528" cy="6141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76600" y="207836"/>
            <a:ext cx="54444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25" dirty="0">
                <a:solidFill>
                  <a:srgbClr val="000000"/>
                </a:solidFill>
                <a:latin typeface="Calibri Light"/>
                <a:cs typeface="Calibri Light"/>
              </a:rPr>
              <a:t>Roles</a:t>
            </a:r>
            <a:r>
              <a:rPr sz="3600" b="0" spc="-13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of</a:t>
            </a:r>
            <a:r>
              <a:rPr sz="3600" b="0" spc="-9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35" dirty="0">
                <a:solidFill>
                  <a:srgbClr val="000000"/>
                </a:solidFill>
                <a:latin typeface="Calibri Light"/>
                <a:cs typeface="Calibri Light"/>
              </a:rPr>
              <a:t>Independent</a:t>
            </a:r>
            <a:r>
              <a:rPr sz="3600" b="0" spc="-114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10" dirty="0">
                <a:solidFill>
                  <a:srgbClr val="000000"/>
                </a:solidFill>
                <a:latin typeface="Calibri Light"/>
                <a:cs typeface="Calibri Light"/>
              </a:rPr>
              <a:t>Director</a:t>
            </a:r>
            <a:endParaRPr sz="3600" dirty="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1504060" y="852613"/>
            <a:ext cx="9697339" cy="5055871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3970" marR="6350">
              <a:spcBef>
                <a:spcPts val="605"/>
              </a:spcBef>
              <a:tabLst>
                <a:tab pos="7318375" algn="l"/>
              </a:tabLst>
            </a:pPr>
            <a:r>
              <a:rPr dirty="0"/>
              <a:t>In</a:t>
            </a:r>
            <a:r>
              <a:rPr spc="25" dirty="0"/>
              <a:t> </a:t>
            </a:r>
            <a:r>
              <a:rPr dirty="0"/>
              <a:t>schedule</a:t>
            </a:r>
            <a:r>
              <a:rPr spc="15" dirty="0"/>
              <a:t> </a:t>
            </a:r>
            <a:r>
              <a:rPr dirty="0"/>
              <a:t>IV</a:t>
            </a:r>
            <a:r>
              <a:rPr spc="30" dirty="0"/>
              <a:t> </a:t>
            </a:r>
            <a:r>
              <a:rPr dirty="0"/>
              <a:t>of</a:t>
            </a:r>
            <a:r>
              <a:rPr spc="35" dirty="0"/>
              <a:t> </a:t>
            </a:r>
            <a:r>
              <a:rPr dirty="0"/>
              <a:t>the</a:t>
            </a:r>
            <a:r>
              <a:rPr spc="30" dirty="0"/>
              <a:t> </a:t>
            </a:r>
            <a:r>
              <a:rPr dirty="0"/>
              <a:t>Companies</a:t>
            </a:r>
            <a:r>
              <a:rPr spc="40" dirty="0"/>
              <a:t> </a:t>
            </a:r>
            <a:r>
              <a:rPr dirty="0"/>
              <a:t>Act</a:t>
            </a:r>
            <a:r>
              <a:rPr spc="25" dirty="0"/>
              <a:t> </a:t>
            </a:r>
            <a:r>
              <a:rPr dirty="0"/>
              <a:t>2013,</a:t>
            </a:r>
            <a:r>
              <a:rPr spc="30" dirty="0"/>
              <a:t> </a:t>
            </a:r>
            <a:r>
              <a:rPr dirty="0"/>
              <a:t>the</a:t>
            </a:r>
            <a:r>
              <a:rPr spc="20" dirty="0"/>
              <a:t> </a:t>
            </a:r>
            <a:r>
              <a:rPr dirty="0"/>
              <a:t>roles</a:t>
            </a:r>
            <a:r>
              <a:rPr spc="35" dirty="0"/>
              <a:t> </a:t>
            </a:r>
            <a:r>
              <a:rPr dirty="0"/>
              <a:t>and</a:t>
            </a:r>
            <a:r>
              <a:rPr spc="35" dirty="0"/>
              <a:t> </a:t>
            </a:r>
            <a:r>
              <a:rPr spc="-10" dirty="0"/>
              <a:t>duties</a:t>
            </a:r>
            <a:r>
              <a:rPr dirty="0"/>
              <a:t>	have</a:t>
            </a:r>
            <a:r>
              <a:rPr spc="-15" dirty="0"/>
              <a:t> </a:t>
            </a:r>
            <a:r>
              <a:rPr dirty="0"/>
              <a:t>been</a:t>
            </a:r>
            <a:r>
              <a:rPr spc="-10" dirty="0"/>
              <a:t> </a:t>
            </a:r>
            <a:r>
              <a:rPr spc="-20" dirty="0"/>
              <a:t>laid </a:t>
            </a:r>
            <a:r>
              <a:rPr spc="-10" dirty="0"/>
              <a:t>down:-</a:t>
            </a:r>
          </a:p>
          <a:p>
            <a:pPr marL="356870" indent="-34290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356870" algn="l"/>
              </a:tabLst>
            </a:pPr>
            <a:r>
              <a:rPr dirty="0"/>
              <a:t>Independent</a:t>
            </a:r>
            <a:r>
              <a:rPr spc="-60" dirty="0"/>
              <a:t> </a:t>
            </a:r>
            <a:r>
              <a:rPr spc="-10" dirty="0"/>
              <a:t>Judgement</a:t>
            </a:r>
          </a:p>
          <a:p>
            <a:pPr marL="356870" indent="-342900">
              <a:spcBef>
                <a:spcPts val="470"/>
              </a:spcBef>
              <a:buFont typeface="Arial" panose="020B0604020202020204" pitchFamily="34" charset="0"/>
              <a:buChar char="•"/>
              <a:tabLst>
                <a:tab pos="356870" algn="l"/>
              </a:tabLst>
            </a:pPr>
            <a:r>
              <a:rPr dirty="0"/>
              <a:t>Objective</a:t>
            </a:r>
            <a:r>
              <a:rPr spc="-25" dirty="0"/>
              <a:t> </a:t>
            </a:r>
            <a:r>
              <a:rPr dirty="0"/>
              <a:t>view</a:t>
            </a:r>
            <a:r>
              <a:rPr spc="-25" dirty="0"/>
              <a:t> </a:t>
            </a:r>
            <a:r>
              <a:rPr dirty="0"/>
              <a:t>in</a:t>
            </a:r>
            <a:r>
              <a:rPr spc="-45" dirty="0"/>
              <a:t> </a:t>
            </a:r>
            <a:r>
              <a:rPr spc="-10" dirty="0"/>
              <a:t>performance</a:t>
            </a:r>
            <a:r>
              <a:rPr spc="-25" dirty="0"/>
              <a:t> </a:t>
            </a:r>
            <a:r>
              <a:rPr spc="-10" dirty="0"/>
              <a:t>evaluation</a:t>
            </a:r>
            <a:r>
              <a:rPr spc="-60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the</a:t>
            </a:r>
            <a:r>
              <a:rPr spc="-25" dirty="0"/>
              <a:t> </a:t>
            </a:r>
            <a:r>
              <a:rPr dirty="0"/>
              <a:t>Board</a:t>
            </a:r>
            <a:r>
              <a:rPr spc="-50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spc="-10" dirty="0"/>
              <a:t>Management</a:t>
            </a:r>
          </a:p>
          <a:p>
            <a:pPr marL="356870" indent="-342900">
              <a:spcBef>
                <a:spcPts val="465"/>
              </a:spcBef>
              <a:buFont typeface="Arial" panose="020B0604020202020204" pitchFamily="34" charset="0"/>
              <a:buChar char="•"/>
              <a:tabLst>
                <a:tab pos="356870" algn="l"/>
              </a:tabLst>
            </a:pPr>
            <a:r>
              <a:rPr dirty="0"/>
              <a:t>Scrutinize</a:t>
            </a:r>
            <a:r>
              <a:rPr spc="310" dirty="0"/>
              <a:t> </a:t>
            </a:r>
            <a:r>
              <a:rPr dirty="0"/>
              <a:t>the</a:t>
            </a:r>
            <a:r>
              <a:rPr spc="295" dirty="0"/>
              <a:t> </a:t>
            </a:r>
            <a:r>
              <a:rPr dirty="0"/>
              <a:t>performance</a:t>
            </a:r>
            <a:r>
              <a:rPr spc="300" dirty="0"/>
              <a:t> </a:t>
            </a:r>
            <a:r>
              <a:rPr dirty="0"/>
              <a:t>of</a:t>
            </a:r>
            <a:r>
              <a:rPr spc="315" dirty="0"/>
              <a:t> </a:t>
            </a:r>
            <a:r>
              <a:rPr dirty="0"/>
              <a:t>management</a:t>
            </a:r>
            <a:r>
              <a:rPr spc="300" dirty="0"/>
              <a:t> </a:t>
            </a:r>
            <a:r>
              <a:rPr dirty="0"/>
              <a:t>in</a:t>
            </a:r>
            <a:r>
              <a:rPr spc="315" dirty="0"/>
              <a:t> </a:t>
            </a:r>
            <a:r>
              <a:rPr dirty="0"/>
              <a:t>meeting</a:t>
            </a:r>
            <a:r>
              <a:rPr spc="295" dirty="0"/>
              <a:t> </a:t>
            </a:r>
            <a:r>
              <a:rPr dirty="0"/>
              <a:t>agreed</a:t>
            </a:r>
            <a:r>
              <a:rPr spc="305" dirty="0"/>
              <a:t> </a:t>
            </a:r>
            <a:r>
              <a:rPr dirty="0"/>
              <a:t>goals</a:t>
            </a:r>
            <a:r>
              <a:rPr spc="315" dirty="0"/>
              <a:t> </a:t>
            </a:r>
            <a:r>
              <a:rPr spc="-25" dirty="0"/>
              <a:t>and</a:t>
            </a:r>
            <a:r>
              <a:rPr lang="en-US" spc="-25" dirty="0"/>
              <a:t> </a:t>
            </a:r>
            <a:r>
              <a:rPr dirty="0"/>
              <a:t>monitor</a:t>
            </a:r>
            <a:r>
              <a:rPr spc="-45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dirty="0"/>
              <a:t>reporting</a:t>
            </a:r>
            <a:r>
              <a:rPr spc="-55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spc="-10" dirty="0"/>
              <a:t>Performance</a:t>
            </a:r>
          </a:p>
          <a:p>
            <a:pPr marL="356870" indent="-342900">
              <a:spcBef>
                <a:spcPts val="484"/>
              </a:spcBef>
              <a:buFont typeface="Arial" panose="020B0604020202020204" pitchFamily="34" charset="0"/>
              <a:buChar char="•"/>
              <a:tabLst>
                <a:tab pos="356870" algn="l"/>
              </a:tabLst>
            </a:pPr>
            <a:r>
              <a:rPr dirty="0"/>
              <a:t>Satisfy</a:t>
            </a:r>
            <a:r>
              <a:rPr spc="-50" dirty="0"/>
              <a:t> </a:t>
            </a:r>
            <a:r>
              <a:rPr dirty="0"/>
              <a:t>themselves</a:t>
            </a:r>
            <a:r>
              <a:rPr spc="-35" dirty="0"/>
              <a:t> </a:t>
            </a:r>
            <a:r>
              <a:rPr dirty="0"/>
              <a:t>on</a:t>
            </a:r>
            <a:r>
              <a:rPr spc="-55" dirty="0"/>
              <a:t> </a:t>
            </a:r>
            <a:r>
              <a:rPr dirty="0"/>
              <a:t>the</a:t>
            </a:r>
            <a:r>
              <a:rPr spc="-60" dirty="0"/>
              <a:t> </a:t>
            </a:r>
            <a:r>
              <a:rPr dirty="0"/>
              <a:t>Integrity</a:t>
            </a:r>
            <a:r>
              <a:rPr spc="-30" dirty="0"/>
              <a:t> </a:t>
            </a:r>
            <a:r>
              <a:rPr dirty="0"/>
              <a:t>of</a:t>
            </a:r>
            <a:r>
              <a:rPr spc="-60" dirty="0"/>
              <a:t> </a:t>
            </a:r>
            <a:r>
              <a:rPr dirty="0"/>
              <a:t>the</a:t>
            </a:r>
            <a:r>
              <a:rPr spc="-50" dirty="0"/>
              <a:t> </a:t>
            </a:r>
            <a:r>
              <a:rPr dirty="0"/>
              <a:t>Financial</a:t>
            </a:r>
            <a:r>
              <a:rPr spc="-80" dirty="0"/>
              <a:t> </a:t>
            </a:r>
            <a:r>
              <a:rPr spc="-10" dirty="0"/>
              <a:t>Information</a:t>
            </a:r>
          </a:p>
          <a:p>
            <a:pPr marL="356870" indent="-342900">
              <a:spcBef>
                <a:spcPts val="465"/>
              </a:spcBef>
              <a:buFont typeface="Arial" panose="020B0604020202020204" pitchFamily="34" charset="0"/>
              <a:buChar char="•"/>
              <a:tabLst>
                <a:tab pos="356870" algn="l"/>
              </a:tabLst>
            </a:pPr>
            <a:r>
              <a:rPr spc="-10" dirty="0"/>
              <a:t>Safeguard</a:t>
            </a:r>
            <a:r>
              <a:rPr spc="-5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spc="-10" dirty="0"/>
              <a:t>interests</a:t>
            </a:r>
            <a:r>
              <a:rPr spc="-25" dirty="0"/>
              <a:t> </a:t>
            </a:r>
            <a:r>
              <a:rPr dirty="0"/>
              <a:t>of</a:t>
            </a:r>
            <a:r>
              <a:rPr spc="-50" dirty="0"/>
              <a:t> </a:t>
            </a:r>
            <a:r>
              <a:rPr dirty="0"/>
              <a:t>all</a:t>
            </a:r>
            <a:r>
              <a:rPr spc="-45" dirty="0"/>
              <a:t> </a:t>
            </a:r>
            <a:r>
              <a:rPr spc="-10" dirty="0"/>
              <a:t>stakeholders</a:t>
            </a:r>
          </a:p>
          <a:p>
            <a:pPr marL="356870" indent="-342900">
              <a:spcBef>
                <a:spcPts val="470"/>
              </a:spcBef>
              <a:buFont typeface="Arial" panose="020B0604020202020204" pitchFamily="34" charset="0"/>
              <a:buChar char="•"/>
              <a:tabLst>
                <a:tab pos="356870" algn="l"/>
              </a:tabLst>
            </a:pPr>
            <a:r>
              <a:rPr dirty="0"/>
              <a:t>Balance</a:t>
            </a:r>
            <a:r>
              <a:rPr spc="-60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dirty="0"/>
              <a:t>conflicting</a:t>
            </a:r>
            <a:r>
              <a:rPr spc="-55" dirty="0"/>
              <a:t> </a:t>
            </a:r>
            <a:r>
              <a:rPr spc="-10" dirty="0"/>
              <a:t>interest</a:t>
            </a:r>
            <a:r>
              <a:rPr spc="-35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spc="-10" dirty="0"/>
              <a:t>stakeholders</a:t>
            </a:r>
          </a:p>
          <a:p>
            <a:pPr marL="356870" marR="7620" indent="-342900">
              <a:spcBef>
                <a:spcPts val="1010"/>
              </a:spcBef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dirty="0"/>
              <a:t>Determine</a:t>
            </a:r>
            <a:r>
              <a:rPr spc="240" dirty="0"/>
              <a:t> </a:t>
            </a:r>
            <a:r>
              <a:rPr dirty="0"/>
              <a:t>appropriate</a:t>
            </a:r>
            <a:r>
              <a:rPr spc="229" dirty="0"/>
              <a:t> </a:t>
            </a:r>
            <a:r>
              <a:rPr dirty="0"/>
              <a:t>levels</a:t>
            </a:r>
            <a:r>
              <a:rPr spc="250" dirty="0"/>
              <a:t> </a:t>
            </a:r>
            <a:r>
              <a:rPr dirty="0"/>
              <a:t>of</a:t>
            </a:r>
            <a:r>
              <a:rPr spc="250" dirty="0"/>
              <a:t> </a:t>
            </a:r>
            <a:r>
              <a:rPr dirty="0"/>
              <a:t>remuneration</a:t>
            </a:r>
            <a:r>
              <a:rPr spc="250" dirty="0"/>
              <a:t> </a:t>
            </a:r>
            <a:r>
              <a:rPr dirty="0"/>
              <a:t>of</a:t>
            </a:r>
            <a:r>
              <a:rPr spc="254" dirty="0"/>
              <a:t> </a:t>
            </a:r>
            <a:r>
              <a:rPr dirty="0"/>
              <a:t>executive</a:t>
            </a:r>
            <a:r>
              <a:rPr spc="240" dirty="0"/>
              <a:t> </a:t>
            </a:r>
            <a:r>
              <a:rPr dirty="0"/>
              <a:t>Directors,</a:t>
            </a:r>
            <a:r>
              <a:rPr spc="254" dirty="0"/>
              <a:t> </a:t>
            </a:r>
            <a:r>
              <a:rPr spc="-25" dirty="0"/>
              <a:t>key </a:t>
            </a:r>
            <a:r>
              <a:rPr dirty="0"/>
              <a:t>managerial</a:t>
            </a:r>
            <a:r>
              <a:rPr spc="-70" dirty="0"/>
              <a:t> </a:t>
            </a:r>
            <a:r>
              <a:rPr dirty="0"/>
              <a:t>personnel</a:t>
            </a:r>
            <a:r>
              <a:rPr spc="-65" dirty="0"/>
              <a:t> </a:t>
            </a:r>
            <a:r>
              <a:rPr dirty="0"/>
              <a:t>and</a:t>
            </a:r>
            <a:r>
              <a:rPr spc="-65" dirty="0"/>
              <a:t> </a:t>
            </a:r>
            <a:r>
              <a:rPr dirty="0"/>
              <a:t>senior</a:t>
            </a:r>
            <a:r>
              <a:rPr spc="-55" dirty="0"/>
              <a:t> </a:t>
            </a:r>
            <a:r>
              <a:rPr spc="-10" dirty="0"/>
              <a:t>management</a:t>
            </a:r>
          </a:p>
          <a:p>
            <a:pPr marL="356870" indent="-342900">
              <a:spcBef>
                <a:spcPts val="470"/>
              </a:spcBef>
              <a:buFont typeface="Arial" panose="020B0604020202020204" pitchFamily="34" charset="0"/>
              <a:buChar char="•"/>
              <a:tabLst>
                <a:tab pos="356870" algn="l"/>
                <a:tab pos="1598930" algn="l"/>
                <a:tab pos="2159000" algn="l"/>
                <a:tab pos="3277235" algn="l"/>
                <a:tab pos="3622040" algn="l"/>
                <a:tab pos="4134485" algn="l"/>
                <a:tab pos="5138420" algn="l"/>
                <a:tab pos="5506085" algn="l"/>
                <a:tab pos="6017895" algn="l"/>
                <a:tab pos="7220584" algn="l"/>
                <a:tab pos="7597140" algn="l"/>
                <a:tab pos="7865109" algn="l"/>
                <a:tab pos="8764905" algn="l"/>
              </a:tabLst>
            </a:pPr>
            <a:r>
              <a:rPr spc="-10" dirty="0"/>
              <a:t>moderate</a:t>
            </a:r>
            <a:r>
              <a:rPr dirty="0"/>
              <a:t>	</a:t>
            </a:r>
            <a:r>
              <a:rPr spc="-25" dirty="0"/>
              <a:t>and</a:t>
            </a:r>
            <a:r>
              <a:rPr dirty="0"/>
              <a:t>	</a:t>
            </a:r>
            <a:r>
              <a:rPr spc="-10" dirty="0"/>
              <a:t>arbitrate</a:t>
            </a:r>
            <a:r>
              <a:rPr dirty="0"/>
              <a:t>	</a:t>
            </a:r>
            <a:r>
              <a:rPr spc="-25" dirty="0"/>
              <a:t>in</a:t>
            </a:r>
            <a:r>
              <a:rPr dirty="0"/>
              <a:t>	</a:t>
            </a:r>
            <a:r>
              <a:rPr spc="-25" dirty="0"/>
              <a:t>the</a:t>
            </a:r>
            <a:r>
              <a:rPr dirty="0"/>
              <a:t>	</a:t>
            </a:r>
            <a:r>
              <a:rPr spc="-10" dirty="0"/>
              <a:t>interest</a:t>
            </a:r>
            <a:r>
              <a:rPr dirty="0"/>
              <a:t>	</a:t>
            </a:r>
            <a:r>
              <a:rPr spc="-25" dirty="0"/>
              <a:t>of</a:t>
            </a:r>
            <a:r>
              <a:rPr dirty="0"/>
              <a:t>	</a:t>
            </a:r>
            <a:r>
              <a:rPr spc="-25" dirty="0"/>
              <a:t>the</a:t>
            </a:r>
            <a:r>
              <a:rPr dirty="0"/>
              <a:t>	</a:t>
            </a:r>
            <a:r>
              <a:rPr spc="-10" dirty="0"/>
              <a:t>Company</a:t>
            </a:r>
            <a:r>
              <a:rPr dirty="0"/>
              <a:t>	</a:t>
            </a:r>
            <a:r>
              <a:rPr spc="-25" dirty="0"/>
              <a:t>as</a:t>
            </a:r>
            <a:r>
              <a:rPr dirty="0"/>
              <a:t>	</a:t>
            </a:r>
            <a:r>
              <a:rPr spc="-50" dirty="0"/>
              <a:t>a</a:t>
            </a:r>
            <a:r>
              <a:rPr dirty="0"/>
              <a:t>	</a:t>
            </a:r>
            <a:r>
              <a:rPr spc="-10" dirty="0"/>
              <a:t>whole,</a:t>
            </a:r>
            <a:r>
              <a:rPr dirty="0"/>
              <a:t>	</a:t>
            </a:r>
            <a:r>
              <a:rPr spc="-25" dirty="0"/>
              <a:t>in</a:t>
            </a:r>
            <a:r>
              <a:rPr lang="en-US" spc="-25" dirty="0"/>
              <a:t> </a:t>
            </a:r>
            <a:r>
              <a:rPr dirty="0"/>
              <a:t>situations</a:t>
            </a:r>
            <a:r>
              <a:rPr spc="-75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conflict</a:t>
            </a:r>
            <a:r>
              <a:rPr spc="-65" dirty="0"/>
              <a:t> </a:t>
            </a:r>
            <a:r>
              <a:rPr dirty="0"/>
              <a:t>between</a:t>
            </a:r>
            <a:r>
              <a:rPr spc="-50" dirty="0"/>
              <a:t> </a:t>
            </a:r>
            <a:r>
              <a:rPr dirty="0"/>
              <a:t>management</a:t>
            </a:r>
            <a:r>
              <a:rPr spc="-40" dirty="0"/>
              <a:t> </a:t>
            </a:r>
            <a:r>
              <a:rPr dirty="0"/>
              <a:t>and</a:t>
            </a:r>
            <a:r>
              <a:rPr spc="-75" dirty="0"/>
              <a:t> </a:t>
            </a:r>
            <a:r>
              <a:rPr dirty="0"/>
              <a:t>shareholder’s</a:t>
            </a:r>
            <a:r>
              <a:rPr spc="-80" dirty="0"/>
              <a:t> </a:t>
            </a:r>
            <a:r>
              <a:rPr spc="-10" dirty="0"/>
              <a:t>interest.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3" y="70102"/>
              <a:ext cx="12159996" cy="67878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04415" cy="1110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3595" y="5905498"/>
              <a:ext cx="1676400" cy="952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0512" y="24383"/>
              <a:ext cx="2700528" cy="6141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00400" y="219903"/>
            <a:ext cx="56362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20" dirty="0">
                <a:solidFill>
                  <a:srgbClr val="000000"/>
                </a:solidFill>
                <a:latin typeface="Calibri Light"/>
                <a:cs typeface="Calibri Light"/>
              </a:rPr>
              <a:t>Duties</a:t>
            </a:r>
            <a:r>
              <a:rPr sz="3600" b="0" spc="-13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of</a:t>
            </a:r>
            <a:r>
              <a:rPr sz="3600" b="0" spc="-9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35" dirty="0">
                <a:solidFill>
                  <a:srgbClr val="000000"/>
                </a:solidFill>
                <a:latin typeface="Calibri Light"/>
                <a:cs typeface="Calibri Light"/>
              </a:rPr>
              <a:t>Independent</a:t>
            </a:r>
            <a:r>
              <a:rPr sz="3600" b="0" spc="-11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10" dirty="0">
                <a:solidFill>
                  <a:srgbClr val="000000"/>
                </a:solidFill>
                <a:latin typeface="Calibri Light"/>
                <a:cs typeface="Calibri Light"/>
              </a:rPr>
              <a:t>Director</a:t>
            </a:r>
            <a:endParaRPr sz="3600" dirty="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000" y="1266521"/>
            <a:ext cx="11506200" cy="5162952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4965" marR="5080" indent="-342900" algn="l">
              <a:spcBef>
                <a:spcPts val="780"/>
              </a:spcBef>
              <a:buFont typeface="Arial" panose="020B0604020202020204" pitchFamily="34" charset="0"/>
              <a:buChar char="•"/>
              <a:tabLst>
                <a:tab pos="643255" algn="l"/>
                <a:tab pos="1809750" algn="l"/>
                <a:tab pos="3103245" algn="l"/>
                <a:tab pos="4168775" algn="l"/>
                <a:tab pos="4674870" algn="l"/>
                <a:tab pos="5676265" algn="l"/>
                <a:tab pos="6505575" algn="l"/>
                <a:tab pos="7012940" algn="l"/>
                <a:tab pos="7845425" algn="l"/>
                <a:tab pos="8448675" algn="l"/>
              </a:tabLst>
            </a:pPr>
            <a:r>
              <a:rPr sz="1900" spc="-10" dirty="0">
                <a:latin typeface="Calibri"/>
                <a:cs typeface="Calibri"/>
              </a:rPr>
              <a:t>Undertake</a:t>
            </a:r>
            <a:r>
              <a:rPr lang="en-US" sz="1900" spc="-1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appropriate</a:t>
            </a:r>
            <a:r>
              <a:rPr lang="en-US" sz="1900" spc="-1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induction</a:t>
            </a:r>
            <a:r>
              <a:rPr lang="en-US" sz="1900" spc="-1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and</a:t>
            </a:r>
            <a:r>
              <a:rPr lang="en-US" sz="1900" spc="-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regularly</a:t>
            </a:r>
            <a:r>
              <a:rPr lang="en-US" sz="1900" spc="-1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update</a:t>
            </a:r>
            <a:r>
              <a:rPr sz="1900" dirty="0">
                <a:latin typeface="Calibri"/>
                <a:cs typeface="Calibri"/>
              </a:rPr>
              <a:t>	</a:t>
            </a:r>
            <a:r>
              <a:rPr sz="1900" spc="-25" dirty="0">
                <a:latin typeface="Calibri"/>
                <a:cs typeface="Calibri"/>
              </a:rPr>
              <a:t>and</a:t>
            </a:r>
            <a:r>
              <a:rPr lang="en-US" sz="1900" spc="-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refresh</a:t>
            </a:r>
            <a:r>
              <a:rPr lang="en-US" sz="1900" spc="-1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their</a:t>
            </a:r>
            <a:r>
              <a:rPr lang="en-US" sz="1900" spc="-1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skills, </a:t>
            </a:r>
            <a:r>
              <a:rPr sz="1900" dirty="0">
                <a:latin typeface="Calibri"/>
                <a:cs typeface="Calibri"/>
              </a:rPr>
              <a:t>knowledge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familiarity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with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company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Industry</a:t>
            </a:r>
            <a:endParaRPr sz="1900" dirty="0">
              <a:latin typeface="Calibri"/>
              <a:cs typeface="Calibri"/>
            </a:endParaRPr>
          </a:p>
          <a:p>
            <a:pPr marL="355600" indent="-342900" algn="l">
              <a:spcBef>
                <a:spcPts val="310"/>
              </a:spcBef>
              <a:buFont typeface="Arial" panose="020B0604020202020204" pitchFamily="34" charset="0"/>
              <a:buChar char="•"/>
              <a:tabLst>
                <a:tab pos="643255" algn="l"/>
              </a:tabLst>
            </a:pPr>
            <a:r>
              <a:rPr sz="1900" dirty="0">
                <a:latin typeface="Calibri"/>
                <a:cs typeface="Calibri"/>
              </a:rPr>
              <a:t>Seek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appropriate clarification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or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amplification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information</a:t>
            </a:r>
            <a:endParaRPr sz="1900" dirty="0">
              <a:latin typeface="Calibri"/>
              <a:cs typeface="Calibri"/>
            </a:endParaRPr>
          </a:p>
          <a:p>
            <a:pPr marL="355600" indent="-342900" algn="l">
              <a:spcBef>
                <a:spcPts val="325"/>
              </a:spcBef>
              <a:buFont typeface="Arial" panose="020B0604020202020204" pitchFamily="34" charset="0"/>
              <a:buChar char="•"/>
              <a:tabLst>
                <a:tab pos="643255" algn="l"/>
              </a:tabLst>
            </a:pPr>
            <a:r>
              <a:rPr sz="1900" dirty="0">
                <a:latin typeface="Calibri"/>
                <a:cs typeface="Calibri"/>
              </a:rPr>
              <a:t>Strive</a:t>
            </a:r>
            <a:r>
              <a:rPr sz="1900" spc="48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47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attend</a:t>
            </a:r>
            <a:r>
              <a:rPr sz="1900" spc="459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all</a:t>
            </a:r>
            <a:r>
              <a:rPr sz="1900" spc="46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meetings</a:t>
            </a:r>
            <a:r>
              <a:rPr sz="1900" spc="49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46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47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General</a:t>
            </a:r>
            <a:r>
              <a:rPr sz="1900" spc="46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Meeting/Board</a:t>
            </a:r>
            <a:r>
              <a:rPr sz="1900" spc="484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47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Directors/Board committees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which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he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is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member</a:t>
            </a:r>
            <a:endParaRPr sz="1900" dirty="0">
              <a:latin typeface="Calibri"/>
              <a:cs typeface="Calibri"/>
            </a:endParaRPr>
          </a:p>
          <a:p>
            <a:pPr marL="355600" indent="-342900" algn="l">
              <a:spcBef>
                <a:spcPts val="310"/>
              </a:spcBef>
              <a:buFont typeface="Arial" panose="020B0604020202020204" pitchFamily="34" charset="0"/>
              <a:buChar char="•"/>
              <a:tabLst>
                <a:tab pos="643255" algn="l"/>
              </a:tabLst>
            </a:pPr>
            <a:r>
              <a:rPr sz="1900" spc="-10" dirty="0">
                <a:latin typeface="Calibri"/>
                <a:cs typeface="Calibri"/>
              </a:rPr>
              <a:t>Participate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constructively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actively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Committees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Board</a:t>
            </a:r>
            <a:endParaRPr sz="1900" dirty="0">
              <a:latin typeface="Calibri"/>
              <a:cs typeface="Calibri"/>
            </a:endParaRPr>
          </a:p>
          <a:p>
            <a:pPr marL="355600" indent="-342900" algn="l">
              <a:spcBef>
                <a:spcPts val="315"/>
              </a:spcBef>
              <a:buFont typeface="Arial" panose="020B0604020202020204" pitchFamily="34" charset="0"/>
              <a:buChar char="•"/>
              <a:tabLst>
                <a:tab pos="643255" algn="l"/>
              </a:tabLst>
            </a:pPr>
            <a:r>
              <a:rPr sz="1900" dirty="0">
                <a:latin typeface="Calibri"/>
                <a:cs typeface="Calibri"/>
              </a:rPr>
              <a:t>Ensure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that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their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concerns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are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addressed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by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Board</a:t>
            </a:r>
            <a:endParaRPr sz="1900" dirty="0">
              <a:latin typeface="Calibri"/>
              <a:cs typeface="Calibri"/>
            </a:endParaRPr>
          </a:p>
          <a:p>
            <a:pPr marL="355600" indent="-342900" algn="l">
              <a:spcBef>
                <a:spcPts val="320"/>
              </a:spcBef>
              <a:buFont typeface="Arial" panose="020B0604020202020204" pitchFamily="34" charset="0"/>
              <a:buChar char="•"/>
              <a:tabLst>
                <a:tab pos="643255" algn="l"/>
              </a:tabLst>
            </a:pPr>
            <a:r>
              <a:rPr sz="1900" dirty="0">
                <a:latin typeface="Calibri"/>
                <a:cs typeface="Calibri"/>
              </a:rPr>
              <a:t>Ensure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that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RPTs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are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interest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Company</a:t>
            </a:r>
            <a:endParaRPr sz="1900" dirty="0">
              <a:latin typeface="Calibri"/>
              <a:cs typeface="Calibri"/>
            </a:endParaRPr>
          </a:p>
          <a:p>
            <a:pPr marL="355600" indent="-342900" algn="l">
              <a:spcBef>
                <a:spcPts val="315"/>
              </a:spcBef>
              <a:buFont typeface="Arial" panose="020B0604020202020204" pitchFamily="34" charset="0"/>
              <a:buChar char="•"/>
              <a:tabLst>
                <a:tab pos="643255" algn="l"/>
              </a:tabLst>
            </a:pPr>
            <a:r>
              <a:rPr sz="1900" dirty="0">
                <a:latin typeface="Calibri"/>
                <a:cs typeface="Calibri"/>
              </a:rPr>
              <a:t>Ensure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effective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Vigil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Mechanism</a:t>
            </a:r>
            <a:r>
              <a:rPr lang="en-US" sz="1900" spc="-10" dirty="0">
                <a:latin typeface="Calibri"/>
                <a:cs typeface="Calibri"/>
              </a:rPr>
              <a:t> </a:t>
            </a:r>
          </a:p>
          <a:p>
            <a:pPr marL="355600" indent="-342900" algn="l">
              <a:spcBef>
                <a:spcPts val="315"/>
              </a:spcBef>
              <a:buFont typeface="Arial" panose="020B0604020202020204" pitchFamily="34" charset="0"/>
              <a:buChar char="•"/>
              <a:tabLst>
                <a:tab pos="643255" algn="l"/>
              </a:tabLst>
            </a:pPr>
            <a:r>
              <a:rPr sz="1900" dirty="0">
                <a:latin typeface="Calibri"/>
                <a:cs typeface="Calibri"/>
              </a:rPr>
              <a:t>Report concerns about unethical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behaviour,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actual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or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suspected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fraud or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violation </a:t>
            </a:r>
            <a:r>
              <a:rPr sz="1900" spc="-25" dirty="0">
                <a:latin typeface="Calibri"/>
                <a:cs typeface="Calibri"/>
              </a:rPr>
              <a:t>of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company’s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code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conduct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or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ethics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policy;</a:t>
            </a:r>
            <a:endParaRPr sz="1900" dirty="0">
              <a:latin typeface="Calibri"/>
              <a:cs typeface="Calibri"/>
            </a:endParaRPr>
          </a:p>
          <a:p>
            <a:pPr marL="355600" indent="-342900" algn="l">
              <a:spcBef>
                <a:spcPts val="325"/>
              </a:spcBef>
              <a:buFont typeface="Arial" panose="020B0604020202020204" pitchFamily="34" charset="0"/>
              <a:buChar char="•"/>
              <a:tabLst>
                <a:tab pos="643255" algn="l"/>
              </a:tabLst>
            </a:pPr>
            <a:r>
              <a:rPr sz="1900" dirty="0">
                <a:solidFill>
                  <a:srgbClr val="333333"/>
                </a:solidFill>
                <a:latin typeface="Calibri"/>
                <a:cs typeface="Calibri"/>
              </a:rPr>
              <a:t>A</a:t>
            </a:r>
            <a:r>
              <a:rPr sz="1900" dirty="0">
                <a:latin typeface="Calibri"/>
                <a:cs typeface="Calibri"/>
              </a:rPr>
              <a:t>cting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within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his</a:t>
            </a:r>
            <a:r>
              <a:rPr sz="1900" spc="-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authority</a:t>
            </a:r>
            <a:endParaRPr sz="1900" dirty="0">
              <a:latin typeface="Calibri"/>
              <a:cs typeface="Calibri"/>
            </a:endParaRPr>
          </a:p>
          <a:p>
            <a:pPr marL="355600" indent="-342900" algn="l">
              <a:spcBef>
                <a:spcPts val="315"/>
              </a:spcBef>
              <a:buFont typeface="Arial" panose="020B0604020202020204" pitchFamily="34" charset="0"/>
              <a:buChar char="•"/>
              <a:tabLst>
                <a:tab pos="643255" algn="l"/>
              </a:tabLst>
            </a:pPr>
            <a:r>
              <a:rPr sz="1900" dirty="0">
                <a:latin typeface="Calibri"/>
                <a:cs typeface="Calibri"/>
              </a:rPr>
              <a:t>Not</a:t>
            </a:r>
            <a:r>
              <a:rPr sz="1900" spc="28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disclose</a:t>
            </a:r>
            <a:r>
              <a:rPr sz="1900" spc="30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confidential</a:t>
            </a:r>
            <a:r>
              <a:rPr sz="1900" spc="28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information,</a:t>
            </a:r>
            <a:r>
              <a:rPr sz="1900" spc="29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including</a:t>
            </a:r>
            <a:r>
              <a:rPr sz="1900" spc="28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commercial</a:t>
            </a:r>
            <a:r>
              <a:rPr sz="1900" spc="29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secrets,</a:t>
            </a:r>
            <a:r>
              <a:rPr sz="1900" spc="28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technologies,</a:t>
            </a:r>
            <a:r>
              <a:rPr lang="en-US" sz="1900" spc="-10" dirty="0">
                <a:latin typeface="Calibri"/>
                <a:cs typeface="Calibri"/>
              </a:rPr>
              <a:t> </a:t>
            </a:r>
            <a:r>
              <a:rPr lang="en-US" sz="1900" dirty="0">
                <a:latin typeface="Calibri"/>
                <a:cs typeface="Calibri"/>
              </a:rPr>
              <a:t>a</a:t>
            </a:r>
            <a:r>
              <a:rPr sz="1900" spc="-10" dirty="0">
                <a:latin typeface="Calibri"/>
                <a:cs typeface="Calibri"/>
              </a:rPr>
              <a:t>dvertising</a:t>
            </a:r>
            <a:r>
              <a:rPr lang="en-US" sz="1900" spc="-1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an</a:t>
            </a:r>
            <a:r>
              <a:rPr lang="en-US" sz="1900" spc="-25" dirty="0">
                <a:latin typeface="Calibri"/>
                <a:cs typeface="Calibri"/>
              </a:rPr>
              <a:t>d </a:t>
            </a:r>
            <a:r>
              <a:rPr sz="1900" dirty="0">
                <a:latin typeface="Calibri"/>
                <a:cs typeface="Calibri"/>
              </a:rPr>
              <a:t>sales</a:t>
            </a:r>
            <a:r>
              <a:rPr sz="1900" spc="48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promotion</a:t>
            </a:r>
            <a:r>
              <a:rPr sz="1900" spc="49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plans,</a:t>
            </a:r>
            <a:r>
              <a:rPr sz="1900" spc="48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unpublishe</a:t>
            </a:r>
            <a:r>
              <a:rPr lang="en-US" sz="1900" spc="-10" dirty="0">
                <a:latin typeface="Calibri"/>
                <a:cs typeface="Calibri"/>
              </a:rPr>
              <a:t>d </a:t>
            </a:r>
            <a:r>
              <a:rPr sz="1900" dirty="0">
                <a:latin typeface="Calibri"/>
                <a:cs typeface="Calibri"/>
              </a:rPr>
              <a:t>price</a:t>
            </a:r>
            <a:r>
              <a:rPr sz="1900" spc="49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sensitive</a:t>
            </a:r>
            <a:r>
              <a:rPr sz="1900" spc="35" dirty="0">
                <a:latin typeface="Calibri"/>
                <a:cs typeface="Calibri"/>
              </a:rPr>
              <a:t>  </a:t>
            </a:r>
            <a:r>
              <a:rPr sz="1900" spc="-10" dirty="0">
                <a:latin typeface="Calibri"/>
                <a:cs typeface="Calibri"/>
              </a:rPr>
              <a:t>information, </a:t>
            </a:r>
            <a:r>
              <a:rPr sz="1900" dirty="0">
                <a:latin typeface="Calibri"/>
                <a:cs typeface="Calibri"/>
              </a:rPr>
              <a:t>unless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such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disclosure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is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expressly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approved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by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Board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or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required</a:t>
            </a:r>
            <a:r>
              <a:rPr sz="1900" spc="-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by</a:t>
            </a:r>
            <a:r>
              <a:rPr sz="1900" spc="-3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law.</a:t>
            </a:r>
            <a:endParaRPr sz="1900" dirty="0">
              <a:latin typeface="Calibri"/>
              <a:cs typeface="Calibri"/>
            </a:endParaRPr>
          </a:p>
          <a:p>
            <a:pPr marL="355600" indent="-342900" algn="l">
              <a:spcBef>
                <a:spcPts val="310"/>
              </a:spcBef>
              <a:buFont typeface="Arial" panose="020B0604020202020204" pitchFamily="34" charset="0"/>
              <a:buChar char="•"/>
              <a:tabLst>
                <a:tab pos="643255" algn="l"/>
              </a:tabLst>
            </a:pPr>
            <a:r>
              <a:rPr sz="1900" dirty="0">
                <a:latin typeface="Calibri"/>
                <a:cs typeface="Calibri"/>
              </a:rPr>
              <a:t>Not</a:t>
            </a:r>
            <a:r>
              <a:rPr sz="1900" spc="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to</a:t>
            </a:r>
            <a:r>
              <a:rPr sz="1900" spc="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unfairly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obstruct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functioning</a:t>
            </a:r>
            <a:r>
              <a:rPr sz="1900" spc="5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otherwise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proper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Board</a:t>
            </a:r>
            <a:r>
              <a:rPr sz="1900" spc="4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or</a:t>
            </a:r>
            <a:r>
              <a:rPr sz="1900" spc="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committee</a:t>
            </a:r>
            <a:r>
              <a:rPr lang="en-US" sz="1900" spc="-1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of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Board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3" y="70102"/>
              <a:ext cx="12159996" cy="67878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04415" cy="1110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3595" y="5905498"/>
              <a:ext cx="1676400" cy="952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0512" y="24383"/>
              <a:ext cx="2700528" cy="6141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31032" y="698068"/>
            <a:ext cx="63379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40" dirty="0">
                <a:solidFill>
                  <a:srgbClr val="000000"/>
                </a:solidFill>
                <a:latin typeface="Calibri Light"/>
                <a:cs typeface="Calibri Light"/>
              </a:rPr>
              <a:t>Obligation</a:t>
            </a:r>
            <a:r>
              <a:rPr sz="3600" b="0" spc="-114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of</a:t>
            </a:r>
            <a:r>
              <a:rPr sz="3600" b="0" spc="-9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35" dirty="0">
                <a:solidFill>
                  <a:srgbClr val="000000"/>
                </a:solidFill>
                <a:latin typeface="Calibri Light"/>
                <a:cs typeface="Calibri Light"/>
              </a:rPr>
              <a:t>Independent</a:t>
            </a:r>
            <a:r>
              <a:rPr sz="3600" b="0" spc="-10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10" dirty="0">
                <a:solidFill>
                  <a:srgbClr val="000000"/>
                </a:solidFill>
                <a:latin typeface="Calibri Light"/>
                <a:cs typeface="Calibri Light"/>
              </a:rPr>
              <a:t>Director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2994" y="1766061"/>
            <a:ext cx="8988425" cy="461010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715" algn="l">
              <a:lnSpc>
                <a:spcPts val="2110"/>
              </a:lnSpc>
              <a:spcBef>
                <a:spcPts val="605"/>
              </a:spcBef>
            </a:pPr>
            <a:r>
              <a:rPr sz="2200" dirty="0">
                <a:latin typeface="Calibri"/>
                <a:cs typeface="Calibri"/>
              </a:rPr>
              <a:t>The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independent</a:t>
            </a:r>
            <a:r>
              <a:rPr sz="22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Directors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company</a:t>
            </a:r>
            <a:r>
              <a:rPr sz="2200" dirty="0">
                <a:latin typeface="Calibri"/>
                <a:cs typeface="Calibri"/>
              </a:rPr>
              <a:t> shall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hold at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least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one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meeting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50" dirty="0">
                <a:latin typeface="Calibri"/>
                <a:cs typeface="Calibri"/>
              </a:rPr>
              <a:t>a </a:t>
            </a:r>
            <a:r>
              <a:rPr sz="2200" dirty="0">
                <a:latin typeface="Calibri"/>
                <a:cs typeface="Calibri"/>
              </a:rPr>
              <a:t>financial</a:t>
            </a:r>
            <a:r>
              <a:rPr sz="2200" spc="370" dirty="0">
                <a:latin typeface="Calibri"/>
                <a:cs typeface="Calibri"/>
              </a:rPr>
              <a:t>    </a:t>
            </a:r>
            <a:r>
              <a:rPr sz="2200" dirty="0">
                <a:latin typeface="Calibri"/>
                <a:cs typeface="Calibri"/>
              </a:rPr>
              <a:t>year,</a:t>
            </a:r>
            <a:r>
              <a:rPr sz="2200" spc="375" dirty="0">
                <a:latin typeface="Calibri"/>
                <a:cs typeface="Calibri"/>
              </a:rPr>
              <a:t>    </a:t>
            </a:r>
            <a:r>
              <a:rPr sz="2200" dirty="0">
                <a:latin typeface="Calibri"/>
                <a:cs typeface="Calibri"/>
              </a:rPr>
              <a:t>without</a:t>
            </a:r>
            <a:r>
              <a:rPr sz="2200" spc="370" dirty="0">
                <a:latin typeface="Calibri"/>
                <a:cs typeface="Calibri"/>
              </a:rPr>
              <a:t>   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380" dirty="0">
                <a:latin typeface="Calibri"/>
                <a:cs typeface="Calibri"/>
              </a:rPr>
              <a:t>    </a:t>
            </a:r>
            <a:r>
              <a:rPr sz="2200" dirty="0">
                <a:latin typeface="Calibri"/>
                <a:cs typeface="Calibri"/>
              </a:rPr>
              <a:t>attendance</a:t>
            </a:r>
            <a:r>
              <a:rPr sz="2200" spc="375" dirty="0">
                <a:latin typeface="Calibri"/>
                <a:cs typeface="Calibri"/>
              </a:rPr>
              <a:t>   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370" dirty="0">
                <a:latin typeface="Calibri"/>
                <a:cs typeface="Calibri"/>
              </a:rPr>
              <a:t>    </a:t>
            </a:r>
            <a:r>
              <a:rPr sz="2200" spc="-10" dirty="0">
                <a:latin typeface="Calibri"/>
                <a:cs typeface="Calibri"/>
              </a:rPr>
              <a:t>non-</a:t>
            </a:r>
            <a:r>
              <a:rPr sz="22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independent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Directors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members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management:</a:t>
            </a:r>
            <a:endParaRPr sz="22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  <a:spcBef>
                <a:spcPts val="930"/>
              </a:spcBef>
            </a:pPr>
            <a:endParaRPr sz="2200" dirty="0">
              <a:latin typeface="Calibri"/>
              <a:cs typeface="Calibri"/>
            </a:endParaRPr>
          </a:p>
          <a:p>
            <a:pPr marL="12700" algn="l">
              <a:lnSpc>
                <a:spcPts val="2375"/>
              </a:lnSpc>
            </a:pPr>
            <a:r>
              <a:rPr sz="2200" dirty="0">
                <a:latin typeface="Calibri"/>
                <a:cs typeface="Calibri"/>
              </a:rPr>
              <a:t>All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independent</a:t>
            </a:r>
            <a:r>
              <a:rPr sz="22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Directors</a:t>
            </a:r>
            <a:r>
              <a:rPr sz="2200" dirty="0">
                <a:latin typeface="Calibri"/>
                <a:cs typeface="Calibri"/>
              </a:rPr>
              <a:t> of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company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shall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strive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present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such</a:t>
            </a:r>
            <a:endParaRPr sz="2200" dirty="0">
              <a:latin typeface="Calibri"/>
              <a:cs typeface="Calibri"/>
            </a:endParaRPr>
          </a:p>
          <a:p>
            <a:pPr marL="12700" algn="l">
              <a:lnSpc>
                <a:spcPts val="2375"/>
              </a:lnSpc>
            </a:pPr>
            <a:r>
              <a:rPr sz="2200" spc="-10" dirty="0">
                <a:latin typeface="Calibri"/>
                <a:cs typeface="Calibri"/>
              </a:rPr>
              <a:t>meeting;</a:t>
            </a:r>
            <a:endParaRPr sz="2200" dirty="0">
              <a:latin typeface="Calibri"/>
              <a:cs typeface="Calibri"/>
            </a:endParaRPr>
          </a:p>
          <a:p>
            <a:pPr marL="12700" algn="l">
              <a:lnSpc>
                <a:spcPct val="100000"/>
              </a:lnSpc>
              <a:spcBef>
                <a:spcPts val="470"/>
              </a:spcBef>
            </a:pPr>
            <a:r>
              <a:rPr sz="2200" dirty="0">
                <a:latin typeface="Calibri"/>
                <a:cs typeface="Calibri"/>
              </a:rPr>
              <a:t>The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meeting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shall:</a:t>
            </a:r>
            <a:endParaRPr sz="2200" dirty="0">
              <a:latin typeface="Calibri"/>
              <a:cs typeface="Calibri"/>
            </a:endParaRPr>
          </a:p>
          <a:p>
            <a:pPr marL="297815" marR="5715" indent="-285750" algn="l">
              <a:lnSpc>
                <a:spcPct val="80000"/>
              </a:lnSpc>
              <a:spcBef>
                <a:spcPts val="1005"/>
              </a:spcBef>
              <a:buFont typeface="Wingdings"/>
              <a:buChar char=""/>
              <a:tabLst>
                <a:tab pos="299085" algn="l"/>
              </a:tabLst>
            </a:pPr>
            <a:r>
              <a:rPr sz="2200" dirty="0">
                <a:latin typeface="Calibri"/>
                <a:cs typeface="Calibri"/>
              </a:rPr>
              <a:t>review</a:t>
            </a:r>
            <a:r>
              <a:rPr sz="2200" spc="2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2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performance</a:t>
            </a:r>
            <a:r>
              <a:rPr sz="2200" spc="2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2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non-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independent</a:t>
            </a:r>
            <a:r>
              <a:rPr sz="2200" u="sng" spc="2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Directors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2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2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Board</a:t>
            </a:r>
            <a:r>
              <a:rPr sz="2200" spc="2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as</a:t>
            </a:r>
            <a:r>
              <a:rPr sz="2200" spc="215" dirty="0">
                <a:latin typeface="Calibri"/>
                <a:cs typeface="Calibri"/>
              </a:rPr>
              <a:t> </a:t>
            </a:r>
            <a:r>
              <a:rPr sz="2200" spc="-50" dirty="0">
                <a:latin typeface="Calibri"/>
                <a:cs typeface="Calibri"/>
              </a:rPr>
              <a:t>a 	</a:t>
            </a:r>
            <a:r>
              <a:rPr sz="2200" spc="-10" dirty="0">
                <a:latin typeface="Calibri"/>
                <a:cs typeface="Calibri"/>
              </a:rPr>
              <a:t>whole;</a:t>
            </a:r>
            <a:endParaRPr sz="2200" dirty="0">
              <a:latin typeface="Calibri"/>
              <a:cs typeface="Calibri"/>
            </a:endParaRPr>
          </a:p>
          <a:p>
            <a:pPr marL="298450" indent="-285750" algn="l">
              <a:lnSpc>
                <a:spcPts val="2375"/>
              </a:lnSpc>
              <a:spcBef>
                <a:spcPts val="470"/>
              </a:spcBef>
              <a:buFont typeface="Wingdings"/>
              <a:buChar char=""/>
              <a:tabLst>
                <a:tab pos="298450" algn="l"/>
              </a:tabLst>
            </a:pPr>
            <a:r>
              <a:rPr sz="2200" dirty="0">
                <a:latin typeface="Calibri"/>
                <a:cs typeface="Calibri"/>
              </a:rPr>
              <a:t>review</a:t>
            </a:r>
            <a:r>
              <a:rPr sz="2200" spc="4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performance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Chairperson</a:t>
            </a:r>
            <a:r>
              <a:rPr sz="2200" spc="4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4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company,</a:t>
            </a:r>
            <a:r>
              <a:rPr sz="2200" spc="4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taking</a:t>
            </a:r>
            <a:r>
              <a:rPr sz="2200" spc="40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into</a:t>
            </a:r>
            <a:endParaRPr sz="2200" dirty="0">
              <a:latin typeface="Calibri"/>
              <a:cs typeface="Calibri"/>
            </a:endParaRPr>
          </a:p>
          <a:p>
            <a:pPr marL="299085" algn="l">
              <a:lnSpc>
                <a:spcPts val="2375"/>
              </a:lnSpc>
            </a:pPr>
            <a:r>
              <a:rPr sz="2200" dirty="0">
                <a:latin typeface="Calibri"/>
                <a:cs typeface="Calibri"/>
              </a:rPr>
              <a:t>account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views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executive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Directors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non-executive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Directors;</a:t>
            </a:r>
            <a:endParaRPr sz="2200" dirty="0">
              <a:latin typeface="Calibri"/>
              <a:cs typeface="Calibri"/>
            </a:endParaRPr>
          </a:p>
          <a:p>
            <a:pPr marL="297815" marR="7620" indent="-285750" algn="l">
              <a:lnSpc>
                <a:spcPct val="80000"/>
              </a:lnSpc>
              <a:spcBef>
                <a:spcPts val="994"/>
              </a:spcBef>
              <a:buFont typeface="Wingdings"/>
              <a:buChar char=""/>
              <a:tabLst>
                <a:tab pos="299085" algn="l"/>
              </a:tabLst>
            </a:pPr>
            <a:r>
              <a:rPr sz="2200" dirty="0">
                <a:latin typeface="Calibri"/>
                <a:cs typeface="Calibri"/>
              </a:rPr>
              <a:t>assess</a:t>
            </a:r>
            <a:r>
              <a:rPr sz="2200" spc="1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1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quality,</a:t>
            </a:r>
            <a:r>
              <a:rPr sz="2200" spc="1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quantity</a:t>
            </a:r>
            <a:r>
              <a:rPr sz="2200" spc="1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1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timeliness</a:t>
            </a:r>
            <a:r>
              <a:rPr sz="2200" spc="1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1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flow</a:t>
            </a:r>
            <a:r>
              <a:rPr sz="2200" spc="19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1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information</a:t>
            </a:r>
            <a:r>
              <a:rPr sz="2200" spc="1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between 	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0" dirty="0">
                <a:latin typeface="Calibri"/>
                <a:cs typeface="Calibri"/>
              </a:rPr>
              <a:t> </a:t>
            </a:r>
            <a:r>
              <a:rPr sz="2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company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management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Board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that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is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necessary</a:t>
            </a:r>
            <a:r>
              <a:rPr sz="2200" spc="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Board</a:t>
            </a:r>
            <a:r>
              <a:rPr sz="2200" spc="4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to 	</a:t>
            </a:r>
            <a:r>
              <a:rPr sz="2200" spc="-10" dirty="0">
                <a:latin typeface="Calibri"/>
                <a:cs typeface="Calibri"/>
              </a:rPr>
              <a:t>effectively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reasonably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perform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their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duties.</a:t>
            </a:r>
            <a:endParaRPr sz="2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3" y="70102"/>
              <a:ext cx="12159996" cy="67878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04415" cy="1110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3595" y="5905498"/>
              <a:ext cx="1676400" cy="952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0512" y="24383"/>
              <a:ext cx="2700528" cy="61417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2913" y="698068"/>
            <a:ext cx="67341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0" dirty="0">
                <a:solidFill>
                  <a:srgbClr val="000000"/>
                </a:solidFill>
                <a:latin typeface="Calibri Light"/>
                <a:cs typeface="Calibri Light"/>
              </a:rPr>
              <a:t>Disclosures</a:t>
            </a:r>
            <a:r>
              <a:rPr sz="3600" b="0" spc="-13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by</a:t>
            </a:r>
            <a:r>
              <a:rPr sz="3600" b="0" spc="-10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35" dirty="0">
                <a:solidFill>
                  <a:srgbClr val="000000"/>
                </a:solidFill>
                <a:latin typeface="Calibri Light"/>
                <a:cs typeface="Calibri Light"/>
              </a:rPr>
              <a:t>Independent</a:t>
            </a:r>
            <a:r>
              <a:rPr sz="3600" b="0" spc="-114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10" dirty="0">
                <a:solidFill>
                  <a:srgbClr val="000000"/>
                </a:solidFill>
                <a:latin typeface="Calibri Light"/>
                <a:cs typeface="Calibri Light"/>
              </a:rPr>
              <a:t>Directors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59545" y="2637281"/>
            <a:ext cx="20294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56714" algn="l"/>
              </a:tabLst>
            </a:pP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appointment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2200" spc="-25" dirty="0">
                <a:solidFill>
                  <a:srgbClr val="333333"/>
                </a:solidFill>
                <a:latin typeface="Calibri"/>
                <a:cs typeface="Calibri"/>
              </a:rPr>
              <a:t>u/s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2994" y="2249576"/>
            <a:ext cx="6811009" cy="98298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305"/>
              </a:spcBef>
              <a:buFont typeface="Wingdings"/>
              <a:buChar char=""/>
              <a:tabLst>
                <a:tab pos="469265" algn="l"/>
              </a:tabLst>
            </a:pPr>
            <a:r>
              <a:rPr sz="2200" spc="-20" dirty="0">
                <a:solidFill>
                  <a:srgbClr val="333333"/>
                </a:solidFill>
                <a:latin typeface="Calibri"/>
                <a:cs typeface="Calibri"/>
              </a:rPr>
              <a:t>MBP-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1:</a:t>
            </a:r>
            <a:r>
              <a:rPr sz="2200" spc="-5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General</a:t>
            </a:r>
            <a:r>
              <a:rPr sz="2200" spc="-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disclosure</a:t>
            </a:r>
            <a:r>
              <a:rPr sz="2200" spc="-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2200" spc="-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concern/interest</a:t>
            </a:r>
            <a:r>
              <a:rPr sz="220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u/s</a:t>
            </a:r>
            <a:r>
              <a:rPr sz="2200" spc="-5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333333"/>
                </a:solidFill>
                <a:latin typeface="Calibri"/>
                <a:cs typeface="Calibri"/>
              </a:rPr>
              <a:t>184</a:t>
            </a:r>
            <a:endParaRPr sz="2200">
              <a:latin typeface="Calibri"/>
              <a:cs typeface="Calibri"/>
            </a:endParaRPr>
          </a:p>
          <a:p>
            <a:pPr marL="469900" marR="5080" indent="-457200">
              <a:lnSpc>
                <a:spcPct val="70000"/>
              </a:lnSpc>
              <a:spcBef>
                <a:spcPts val="994"/>
              </a:spcBef>
              <a:buFont typeface="Wingdings"/>
              <a:buChar char=""/>
              <a:tabLst>
                <a:tab pos="469900" algn="l"/>
                <a:tab pos="1333500" algn="l"/>
                <a:tab pos="2804795" algn="l"/>
                <a:tab pos="4193540" algn="l"/>
                <a:tab pos="4904740" algn="l"/>
                <a:tab pos="6473825" algn="l"/>
              </a:tabLst>
            </a:pPr>
            <a:r>
              <a:rPr sz="2200" spc="-20" dirty="0">
                <a:solidFill>
                  <a:srgbClr val="333333"/>
                </a:solidFill>
                <a:latin typeface="Calibri"/>
                <a:cs typeface="Calibri"/>
              </a:rPr>
              <a:t>DIR-</a:t>
            </a:r>
            <a:r>
              <a:rPr sz="2200" spc="-25" dirty="0">
                <a:solidFill>
                  <a:srgbClr val="333333"/>
                </a:solidFill>
                <a:latin typeface="Calibri"/>
                <a:cs typeface="Calibri"/>
              </a:rPr>
              <a:t>8: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Declaration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confirming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their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qualification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2200" spc="-35" dirty="0">
                <a:solidFill>
                  <a:srgbClr val="333333"/>
                </a:solidFill>
                <a:latin typeface="Calibri"/>
                <a:cs typeface="Calibri"/>
              </a:rPr>
              <a:t>for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164(2)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02994" y="3234385"/>
            <a:ext cx="8983980" cy="204216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469900" marR="5080" indent="-457200">
              <a:lnSpc>
                <a:spcPct val="70000"/>
              </a:lnSpc>
              <a:spcBef>
                <a:spcPts val="890"/>
              </a:spcBef>
              <a:buFont typeface="Wingdings"/>
              <a:buChar char=""/>
              <a:tabLst>
                <a:tab pos="469900" algn="l"/>
              </a:tabLst>
            </a:pP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Section 149(7)</a:t>
            </a:r>
            <a:r>
              <a:rPr sz="2200" spc="-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&amp;</a:t>
            </a:r>
            <a:r>
              <a:rPr sz="2200" spc="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Regulation</a:t>
            </a:r>
            <a:r>
              <a:rPr sz="2200" spc="-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16</a:t>
            </a:r>
            <a:r>
              <a:rPr sz="220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2200" spc="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SEBI(LODR):</a:t>
            </a:r>
            <a:r>
              <a:rPr sz="220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Declaration</a:t>
            </a:r>
            <a:r>
              <a:rPr sz="220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by</a:t>
            </a:r>
            <a:r>
              <a:rPr sz="220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independent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director</a:t>
            </a:r>
            <a:r>
              <a:rPr sz="2200" spc="-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confirming</a:t>
            </a:r>
            <a:r>
              <a:rPr sz="2200" spc="-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status</a:t>
            </a:r>
            <a:r>
              <a:rPr sz="2200" spc="-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2200" spc="-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independence.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"/>
              <a:tabLst>
                <a:tab pos="469265" algn="l"/>
              </a:tabLst>
            </a:pP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Regulation</a:t>
            </a:r>
            <a:r>
              <a:rPr sz="220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26(2)</a:t>
            </a:r>
            <a:r>
              <a:rPr sz="2200" spc="-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2200" spc="-5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SEBI</a:t>
            </a:r>
            <a:r>
              <a:rPr sz="2200" spc="-5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(LODR)Disclosure</a:t>
            </a:r>
            <a:r>
              <a:rPr sz="2200" spc="-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2200" spc="-5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Committee</a:t>
            </a:r>
            <a:r>
              <a:rPr sz="220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membership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"/>
              <a:tabLst>
                <a:tab pos="469265" algn="l"/>
              </a:tabLst>
            </a:pP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Regulation</a:t>
            </a:r>
            <a:r>
              <a:rPr sz="220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26(3)</a:t>
            </a:r>
            <a:r>
              <a:rPr sz="2200" spc="-5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2200" spc="-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2200" spc="-5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SEBI(LODR)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Compliance</a:t>
            </a:r>
            <a:r>
              <a:rPr sz="2200" spc="-5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with</a:t>
            </a:r>
            <a:r>
              <a:rPr sz="2200" spc="-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Code</a:t>
            </a:r>
            <a:r>
              <a:rPr sz="2200" spc="-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2200" spc="-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Conduct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15"/>
              </a:spcBef>
              <a:buFont typeface="Wingdings"/>
              <a:buChar char=""/>
              <a:tabLst>
                <a:tab pos="469265" algn="l"/>
              </a:tabLst>
            </a:pP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Fit</a:t>
            </a:r>
            <a:r>
              <a:rPr sz="2200" spc="-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&amp;</a:t>
            </a:r>
            <a:r>
              <a:rPr sz="2200" spc="-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Proper</a:t>
            </a:r>
            <a:r>
              <a:rPr sz="2200" spc="-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Declaration</a:t>
            </a:r>
            <a:r>
              <a:rPr sz="2200" spc="-6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–</a:t>
            </a:r>
            <a:r>
              <a:rPr sz="220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In</a:t>
            </a:r>
            <a:r>
              <a:rPr sz="2200" spc="-5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terms</a:t>
            </a:r>
            <a:r>
              <a:rPr sz="220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2200" spc="-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RBI</a:t>
            </a:r>
            <a:r>
              <a:rPr sz="2200" spc="-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Master</a:t>
            </a:r>
            <a:r>
              <a:rPr sz="220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Directions</a:t>
            </a:r>
            <a:endParaRPr sz="22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"/>
              <a:tabLst>
                <a:tab pos="469265" algn="l"/>
              </a:tabLst>
            </a:pP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Form</a:t>
            </a:r>
            <a:r>
              <a:rPr sz="220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B</a:t>
            </a:r>
            <a:r>
              <a:rPr sz="220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&amp;</a:t>
            </a:r>
            <a:r>
              <a:rPr sz="220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Form</a:t>
            </a:r>
            <a:r>
              <a:rPr sz="220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F-</a:t>
            </a:r>
            <a:r>
              <a:rPr sz="220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In</a:t>
            </a:r>
            <a:r>
              <a:rPr sz="220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terms</a:t>
            </a:r>
            <a:r>
              <a:rPr sz="220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220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SEBI</a:t>
            </a:r>
            <a:r>
              <a:rPr sz="2200" spc="-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33333"/>
                </a:solidFill>
                <a:latin typeface="Calibri"/>
                <a:cs typeface="Calibri"/>
              </a:rPr>
              <a:t>PIT</a:t>
            </a:r>
            <a:r>
              <a:rPr sz="220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Calibri"/>
                <a:cs typeface="Calibri"/>
              </a:rPr>
              <a:t>Regulations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2426" y="3837167"/>
            <a:ext cx="2706414" cy="17658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83823" y="5948171"/>
            <a:ext cx="1408176" cy="9098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30099" cy="84350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16963" y="5542788"/>
            <a:ext cx="619760" cy="237490"/>
            <a:chOff x="1616963" y="5542788"/>
            <a:chExt cx="619760" cy="23749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6963" y="5542788"/>
              <a:ext cx="619506" cy="2369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0171" y="5556250"/>
              <a:ext cx="582675" cy="20005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472667" y="5548812"/>
            <a:ext cx="610870" cy="229870"/>
            <a:chOff x="5472667" y="5548812"/>
            <a:chExt cx="610870" cy="22987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2667" y="5548812"/>
              <a:ext cx="610395" cy="2295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1446" y="5558536"/>
              <a:ext cx="582676" cy="20002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9445735" y="5465048"/>
            <a:ext cx="610870" cy="227965"/>
            <a:chOff x="9445735" y="5465048"/>
            <a:chExt cx="610870" cy="22796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45735" y="5465048"/>
              <a:ext cx="610395" cy="2278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54641" y="5474461"/>
              <a:ext cx="582676" cy="200037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74820" y="3665220"/>
            <a:ext cx="3002279" cy="202387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11895" y="3675888"/>
            <a:ext cx="2831592" cy="193852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52444" y="66802"/>
            <a:ext cx="4528565" cy="796544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3609" rIns="0" bIns="0" rtlCol="0">
            <a:spAutoFit/>
          </a:bodyPr>
          <a:lstStyle/>
          <a:p>
            <a:pPr marL="128714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ACHIEVEMENTS</a:t>
            </a:r>
            <a:r>
              <a:rPr spc="-65" dirty="0"/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10" dirty="0"/>
              <a:t>AWARDS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338518" y="1291018"/>
            <a:ext cx="11545570" cy="5064125"/>
            <a:chOff x="338518" y="1291018"/>
            <a:chExt cx="11545570" cy="5064125"/>
          </a:xfrm>
        </p:grpSpPr>
        <p:sp>
          <p:nvSpPr>
            <p:cNvPr id="19" name="object 19"/>
            <p:cNvSpPr/>
            <p:nvPr/>
          </p:nvSpPr>
          <p:spPr>
            <a:xfrm>
              <a:off x="352806" y="2198369"/>
              <a:ext cx="11488420" cy="4142740"/>
            </a:xfrm>
            <a:custGeom>
              <a:avLst/>
              <a:gdLst/>
              <a:ahLst/>
              <a:cxnLst/>
              <a:rect l="l" t="t" r="r" b="b"/>
              <a:pathLst>
                <a:path w="11488420" h="4142740">
                  <a:moveTo>
                    <a:pt x="11487912" y="2767837"/>
                  </a:moveTo>
                  <a:lnTo>
                    <a:pt x="11487912" y="4142231"/>
                  </a:lnTo>
                  <a:lnTo>
                    <a:pt x="0" y="4142231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797791" y="3985767"/>
              <a:ext cx="85725" cy="1033780"/>
            </a:xfrm>
            <a:custGeom>
              <a:avLst/>
              <a:gdLst/>
              <a:ahLst/>
              <a:cxnLst/>
              <a:rect l="l" t="t" r="r" b="b"/>
              <a:pathLst>
                <a:path w="85725" h="1033779">
                  <a:moveTo>
                    <a:pt x="28685" y="82850"/>
                  </a:moveTo>
                  <a:lnTo>
                    <a:pt x="28575" y="1033398"/>
                  </a:lnTo>
                  <a:lnTo>
                    <a:pt x="57150" y="1033398"/>
                  </a:lnTo>
                  <a:lnTo>
                    <a:pt x="57150" y="85724"/>
                  </a:lnTo>
                  <a:lnTo>
                    <a:pt x="42925" y="85724"/>
                  </a:lnTo>
                  <a:lnTo>
                    <a:pt x="28685" y="82850"/>
                  </a:lnTo>
                  <a:close/>
                </a:path>
                <a:path w="85725" h="1033779">
                  <a:moveTo>
                    <a:pt x="57150" y="42925"/>
                  </a:moveTo>
                  <a:lnTo>
                    <a:pt x="28575" y="42925"/>
                  </a:lnTo>
                  <a:lnTo>
                    <a:pt x="28685" y="82850"/>
                  </a:lnTo>
                  <a:lnTo>
                    <a:pt x="42925" y="85724"/>
                  </a:lnTo>
                  <a:lnTo>
                    <a:pt x="57150" y="82850"/>
                  </a:lnTo>
                  <a:lnTo>
                    <a:pt x="57150" y="42925"/>
                  </a:lnTo>
                  <a:close/>
                </a:path>
                <a:path w="85725" h="1033779">
                  <a:moveTo>
                    <a:pt x="57150" y="82850"/>
                  </a:moveTo>
                  <a:lnTo>
                    <a:pt x="42925" y="85724"/>
                  </a:lnTo>
                  <a:lnTo>
                    <a:pt x="57150" y="85724"/>
                  </a:lnTo>
                  <a:lnTo>
                    <a:pt x="57150" y="82850"/>
                  </a:lnTo>
                  <a:close/>
                </a:path>
                <a:path w="85725" h="1033779">
                  <a:moveTo>
                    <a:pt x="42925" y="0"/>
                  </a:moveTo>
                  <a:lnTo>
                    <a:pt x="26253" y="3385"/>
                  </a:lnTo>
                  <a:lnTo>
                    <a:pt x="12604" y="12604"/>
                  </a:lnTo>
                  <a:lnTo>
                    <a:pt x="3385" y="26253"/>
                  </a:lnTo>
                  <a:lnTo>
                    <a:pt x="0" y="42925"/>
                  </a:lnTo>
                  <a:lnTo>
                    <a:pt x="3385" y="59578"/>
                  </a:lnTo>
                  <a:lnTo>
                    <a:pt x="12604" y="73183"/>
                  </a:lnTo>
                  <a:lnTo>
                    <a:pt x="26253" y="82359"/>
                  </a:lnTo>
                  <a:lnTo>
                    <a:pt x="28685" y="82850"/>
                  </a:lnTo>
                  <a:lnTo>
                    <a:pt x="28575" y="42925"/>
                  </a:lnTo>
                  <a:lnTo>
                    <a:pt x="85725" y="42925"/>
                  </a:lnTo>
                  <a:lnTo>
                    <a:pt x="82359" y="26253"/>
                  </a:lnTo>
                  <a:lnTo>
                    <a:pt x="73183" y="12604"/>
                  </a:lnTo>
                  <a:lnTo>
                    <a:pt x="59578" y="3385"/>
                  </a:lnTo>
                  <a:lnTo>
                    <a:pt x="42925" y="0"/>
                  </a:lnTo>
                  <a:close/>
                </a:path>
                <a:path w="85725" h="1033779">
                  <a:moveTo>
                    <a:pt x="85725" y="42925"/>
                  </a:moveTo>
                  <a:lnTo>
                    <a:pt x="57150" y="42925"/>
                  </a:lnTo>
                  <a:lnTo>
                    <a:pt x="57150" y="82850"/>
                  </a:lnTo>
                  <a:lnTo>
                    <a:pt x="59578" y="82359"/>
                  </a:lnTo>
                  <a:lnTo>
                    <a:pt x="73183" y="73183"/>
                  </a:lnTo>
                  <a:lnTo>
                    <a:pt x="82359" y="59578"/>
                  </a:lnTo>
                  <a:lnTo>
                    <a:pt x="85725" y="4292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2806" y="1305305"/>
              <a:ext cx="0" cy="903605"/>
            </a:xfrm>
            <a:custGeom>
              <a:avLst/>
              <a:gdLst/>
              <a:ahLst/>
              <a:cxnLst/>
              <a:rect l="l" t="t" r="r" b="b"/>
              <a:pathLst>
                <a:path h="903605">
                  <a:moveTo>
                    <a:pt x="0" y="90322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67485" y="4211192"/>
            <a:ext cx="1472565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Winner</a:t>
            </a:r>
            <a:r>
              <a:rPr sz="1400" b="1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in</a:t>
            </a:r>
            <a:r>
              <a:rPr sz="1400" b="1" spc="-25" dirty="0">
                <a:solidFill>
                  <a:srgbClr val="385622"/>
                </a:solidFill>
                <a:latin typeface="Calibri"/>
                <a:cs typeface="Calibri"/>
              </a:rPr>
              <a:t> the 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category</a:t>
            </a:r>
            <a:r>
              <a:rPr sz="14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of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 Lending</a:t>
            </a:r>
            <a:endParaRPr sz="1400">
              <a:latin typeface="Calibri"/>
              <a:cs typeface="Calibri"/>
            </a:endParaRPr>
          </a:p>
          <a:p>
            <a:pPr marL="192405" marR="186690" indent="-635" algn="ctr">
              <a:lnSpc>
                <a:spcPct val="100000"/>
              </a:lnSpc>
            </a:pP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-</a:t>
            </a:r>
            <a:r>
              <a:rPr sz="14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Start-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Up</a:t>
            </a:r>
            <a:r>
              <a:rPr sz="1400" b="1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385622"/>
                </a:solidFill>
                <a:latin typeface="Calibri"/>
                <a:cs typeface="Calibri"/>
              </a:rPr>
              <a:t>and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Small</a:t>
            </a:r>
            <a:r>
              <a:rPr sz="14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Business Loan.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8631" y="5852261"/>
            <a:ext cx="2563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At</a:t>
            </a:r>
            <a:r>
              <a:rPr sz="1600" b="1" spc="-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SKOCH</a:t>
            </a:r>
            <a:r>
              <a:rPr sz="16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FinTech</a:t>
            </a:r>
            <a:r>
              <a:rPr sz="16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Award</a:t>
            </a:r>
            <a:r>
              <a:rPr sz="16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2023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86654" y="4320032"/>
            <a:ext cx="16846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6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30" dirty="0">
                <a:solidFill>
                  <a:srgbClr val="385622"/>
                </a:solidFill>
                <a:latin typeface="Calibri"/>
                <a:cs typeface="Calibri"/>
              </a:rPr>
              <a:t>Tech</a:t>
            </a:r>
            <a:r>
              <a:rPr sz="1600" b="1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Savvy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Microfinance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 of</a:t>
            </a:r>
            <a:r>
              <a:rPr sz="1600" b="1" spc="-25" dirty="0">
                <a:solidFill>
                  <a:srgbClr val="385622"/>
                </a:solidFill>
                <a:latin typeface="Calibri"/>
                <a:cs typeface="Calibri"/>
              </a:rPr>
              <a:t> the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Year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06010" y="5773927"/>
            <a:ext cx="30416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At</a:t>
            </a:r>
            <a:r>
              <a:rPr sz="1600" b="1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14th</a:t>
            </a:r>
            <a:r>
              <a:rPr sz="16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NBFC</a:t>
            </a:r>
            <a:r>
              <a:rPr sz="1600" b="1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&amp;</a:t>
            </a:r>
            <a:r>
              <a:rPr sz="1600" b="1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Fintech</a:t>
            </a:r>
            <a:r>
              <a:rPr sz="16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Award</a:t>
            </a:r>
            <a:r>
              <a:rPr sz="16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2023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77121" y="4107637"/>
            <a:ext cx="150177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Outstanding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Contribution</a:t>
            </a:r>
            <a:r>
              <a:rPr sz="1600" b="1" spc="-7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385622"/>
                </a:solidFill>
                <a:latin typeface="Calibri"/>
                <a:cs typeface="Calibri"/>
              </a:rPr>
              <a:t>in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Microfinance </a:t>
            </a:r>
            <a:r>
              <a:rPr sz="1600" b="1" spc="-25" dirty="0">
                <a:solidFill>
                  <a:srgbClr val="385622"/>
                </a:solidFill>
                <a:latin typeface="Calibri"/>
                <a:cs typeface="Calibri"/>
              </a:rPr>
              <a:t>and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Nation</a:t>
            </a:r>
            <a:r>
              <a:rPr sz="1600" b="1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Building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253221" y="5698374"/>
            <a:ext cx="2950210" cy="54483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At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the</a:t>
            </a:r>
            <a:r>
              <a:rPr sz="16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International</a:t>
            </a:r>
            <a:r>
              <a:rPr sz="1600" b="1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Business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Pride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Awards</a:t>
            </a:r>
            <a:r>
              <a:rPr sz="1600" b="1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2023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28244" y="868680"/>
            <a:ext cx="11431905" cy="3169920"/>
            <a:chOff x="428244" y="868680"/>
            <a:chExt cx="11431905" cy="3169920"/>
          </a:xfrm>
        </p:grpSpPr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8244" y="868680"/>
              <a:ext cx="3169920" cy="31699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3316" y="1063752"/>
              <a:ext cx="2599944" cy="25999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86784" y="1338072"/>
              <a:ext cx="3866388" cy="270040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81855" y="1533144"/>
              <a:ext cx="3296411" cy="213055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10144" y="1263396"/>
              <a:ext cx="3849624" cy="27675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05215" y="1458468"/>
              <a:ext cx="3279648" cy="2197607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2654" y="3837167"/>
            <a:ext cx="2706414" cy="17658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83823" y="5948171"/>
            <a:ext cx="1408176" cy="9098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30099" cy="84350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17192" y="5542788"/>
            <a:ext cx="621030" cy="237490"/>
            <a:chOff x="1917192" y="5542788"/>
            <a:chExt cx="621030" cy="23749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7192" y="5542788"/>
              <a:ext cx="621030" cy="2369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30019" y="5556250"/>
              <a:ext cx="584072" cy="20005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772906" y="5548812"/>
            <a:ext cx="612140" cy="229870"/>
            <a:chOff x="5772906" y="5548812"/>
            <a:chExt cx="612140" cy="22987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2906" y="5548812"/>
              <a:ext cx="611897" cy="2295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81294" y="5558536"/>
              <a:ext cx="584072" cy="200024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9745963" y="5465048"/>
            <a:ext cx="610870" cy="227965"/>
            <a:chOff x="9745963" y="5465048"/>
            <a:chExt cx="610870" cy="22796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45963" y="5465048"/>
              <a:ext cx="610395" cy="2278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54489" y="5474461"/>
              <a:ext cx="582549" cy="200037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73523" y="3665220"/>
            <a:ext cx="3002279" cy="205587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12123" y="3675888"/>
            <a:ext cx="2831592" cy="193852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552444" y="66802"/>
            <a:ext cx="4528565" cy="796544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3609" rIns="0" bIns="0" rtlCol="0">
            <a:spAutoFit/>
          </a:bodyPr>
          <a:lstStyle/>
          <a:p>
            <a:pPr marL="128714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ACHIEVEMENTS</a:t>
            </a:r>
            <a:r>
              <a:rPr spc="-65" dirty="0"/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10" dirty="0"/>
              <a:t>AWARDS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338518" y="1291018"/>
            <a:ext cx="11545570" cy="5064125"/>
            <a:chOff x="338518" y="1291018"/>
            <a:chExt cx="11545570" cy="5064125"/>
          </a:xfrm>
        </p:grpSpPr>
        <p:sp>
          <p:nvSpPr>
            <p:cNvPr id="19" name="object 19"/>
            <p:cNvSpPr/>
            <p:nvPr/>
          </p:nvSpPr>
          <p:spPr>
            <a:xfrm>
              <a:off x="352806" y="2198369"/>
              <a:ext cx="11488420" cy="4142740"/>
            </a:xfrm>
            <a:custGeom>
              <a:avLst/>
              <a:gdLst/>
              <a:ahLst/>
              <a:cxnLst/>
              <a:rect l="l" t="t" r="r" b="b"/>
              <a:pathLst>
                <a:path w="11488420" h="4142740">
                  <a:moveTo>
                    <a:pt x="11487912" y="2767837"/>
                  </a:moveTo>
                  <a:lnTo>
                    <a:pt x="11487912" y="4142231"/>
                  </a:lnTo>
                  <a:lnTo>
                    <a:pt x="0" y="4142231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797791" y="3985767"/>
              <a:ext cx="85725" cy="1033780"/>
            </a:xfrm>
            <a:custGeom>
              <a:avLst/>
              <a:gdLst/>
              <a:ahLst/>
              <a:cxnLst/>
              <a:rect l="l" t="t" r="r" b="b"/>
              <a:pathLst>
                <a:path w="85725" h="1033779">
                  <a:moveTo>
                    <a:pt x="28685" y="82850"/>
                  </a:moveTo>
                  <a:lnTo>
                    <a:pt x="28575" y="1033398"/>
                  </a:lnTo>
                  <a:lnTo>
                    <a:pt x="57150" y="1033398"/>
                  </a:lnTo>
                  <a:lnTo>
                    <a:pt x="57150" y="85724"/>
                  </a:lnTo>
                  <a:lnTo>
                    <a:pt x="42925" y="85724"/>
                  </a:lnTo>
                  <a:lnTo>
                    <a:pt x="28685" y="82850"/>
                  </a:lnTo>
                  <a:close/>
                </a:path>
                <a:path w="85725" h="1033779">
                  <a:moveTo>
                    <a:pt x="57150" y="42925"/>
                  </a:moveTo>
                  <a:lnTo>
                    <a:pt x="28575" y="42925"/>
                  </a:lnTo>
                  <a:lnTo>
                    <a:pt x="28685" y="82850"/>
                  </a:lnTo>
                  <a:lnTo>
                    <a:pt x="42925" y="85724"/>
                  </a:lnTo>
                  <a:lnTo>
                    <a:pt x="57150" y="82850"/>
                  </a:lnTo>
                  <a:lnTo>
                    <a:pt x="57150" y="42925"/>
                  </a:lnTo>
                  <a:close/>
                </a:path>
                <a:path w="85725" h="1033779">
                  <a:moveTo>
                    <a:pt x="57150" y="82850"/>
                  </a:moveTo>
                  <a:lnTo>
                    <a:pt x="42925" y="85724"/>
                  </a:lnTo>
                  <a:lnTo>
                    <a:pt x="57150" y="85724"/>
                  </a:lnTo>
                  <a:lnTo>
                    <a:pt x="57150" y="82850"/>
                  </a:lnTo>
                  <a:close/>
                </a:path>
                <a:path w="85725" h="1033779">
                  <a:moveTo>
                    <a:pt x="42925" y="0"/>
                  </a:moveTo>
                  <a:lnTo>
                    <a:pt x="26253" y="3385"/>
                  </a:lnTo>
                  <a:lnTo>
                    <a:pt x="12604" y="12604"/>
                  </a:lnTo>
                  <a:lnTo>
                    <a:pt x="3385" y="26253"/>
                  </a:lnTo>
                  <a:lnTo>
                    <a:pt x="0" y="42925"/>
                  </a:lnTo>
                  <a:lnTo>
                    <a:pt x="3385" y="59578"/>
                  </a:lnTo>
                  <a:lnTo>
                    <a:pt x="12604" y="73183"/>
                  </a:lnTo>
                  <a:lnTo>
                    <a:pt x="26253" y="82359"/>
                  </a:lnTo>
                  <a:lnTo>
                    <a:pt x="28685" y="82850"/>
                  </a:lnTo>
                  <a:lnTo>
                    <a:pt x="28575" y="42925"/>
                  </a:lnTo>
                  <a:lnTo>
                    <a:pt x="85725" y="42925"/>
                  </a:lnTo>
                  <a:lnTo>
                    <a:pt x="82359" y="26253"/>
                  </a:lnTo>
                  <a:lnTo>
                    <a:pt x="73183" y="12604"/>
                  </a:lnTo>
                  <a:lnTo>
                    <a:pt x="59578" y="3385"/>
                  </a:lnTo>
                  <a:lnTo>
                    <a:pt x="42925" y="0"/>
                  </a:lnTo>
                  <a:close/>
                </a:path>
                <a:path w="85725" h="1033779">
                  <a:moveTo>
                    <a:pt x="85725" y="42925"/>
                  </a:moveTo>
                  <a:lnTo>
                    <a:pt x="57150" y="42925"/>
                  </a:lnTo>
                  <a:lnTo>
                    <a:pt x="57150" y="82850"/>
                  </a:lnTo>
                  <a:lnTo>
                    <a:pt x="59578" y="82359"/>
                  </a:lnTo>
                  <a:lnTo>
                    <a:pt x="73183" y="73183"/>
                  </a:lnTo>
                  <a:lnTo>
                    <a:pt x="82359" y="59578"/>
                  </a:lnTo>
                  <a:lnTo>
                    <a:pt x="85725" y="4292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2806" y="1305305"/>
              <a:ext cx="0" cy="903605"/>
            </a:xfrm>
            <a:custGeom>
              <a:avLst/>
              <a:gdLst/>
              <a:ahLst/>
              <a:cxnLst/>
              <a:rect l="l" t="t" r="r" b="b"/>
              <a:pathLst>
                <a:path h="903605">
                  <a:moveTo>
                    <a:pt x="0" y="90322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0060" y="1513331"/>
              <a:ext cx="3867912" cy="25374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5131" y="1708404"/>
              <a:ext cx="3297936" cy="1967484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485646" y="3870705"/>
            <a:ext cx="147447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18415" indent="-1270" algn="ctr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8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Leadership</a:t>
            </a:r>
            <a:r>
              <a:rPr sz="800" b="1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Development</a:t>
            </a:r>
            <a:r>
              <a:rPr sz="800" b="1" spc="5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Initiative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-</a:t>
            </a:r>
            <a:r>
              <a:rPr sz="800" b="1" spc="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SAFAL</a:t>
            </a:r>
            <a:r>
              <a:rPr sz="8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SUTRA</a:t>
            </a:r>
            <a:r>
              <a:rPr sz="8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(HUMAN</a:t>
            </a:r>
            <a:r>
              <a:rPr sz="800" b="1" spc="5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RESOURCE</a:t>
            </a:r>
            <a:r>
              <a:rPr sz="800" b="1" spc="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GROUP)</a:t>
            </a:r>
            <a:endParaRPr sz="800">
              <a:latin typeface="Calibri"/>
              <a:cs typeface="Calibri"/>
            </a:endParaRPr>
          </a:p>
          <a:p>
            <a:pPr marL="34925" marR="27940" indent="-635" algn="ctr">
              <a:lnSpc>
                <a:spcPct val="100000"/>
              </a:lnSpc>
            </a:pP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8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API</a:t>
            </a:r>
            <a:r>
              <a:rPr sz="8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Initiative</a:t>
            </a:r>
            <a:r>
              <a:rPr sz="8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-</a:t>
            </a:r>
            <a:r>
              <a:rPr sz="800" b="1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CLIENT</a:t>
            </a:r>
            <a:r>
              <a:rPr sz="800" b="1" spc="5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ONBOARDING</a:t>
            </a:r>
            <a:r>
              <a:rPr sz="8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API @</a:t>
            </a:r>
            <a:r>
              <a:rPr sz="800" b="1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SATYA</a:t>
            </a:r>
            <a:r>
              <a:rPr sz="8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(IT</a:t>
            </a:r>
            <a:r>
              <a:rPr sz="800" b="1" spc="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50" dirty="0">
                <a:solidFill>
                  <a:srgbClr val="385622"/>
                </a:solidFill>
                <a:latin typeface="Calibri"/>
                <a:cs typeface="Calibri"/>
              </a:rPr>
              <a:t>&amp;</a:t>
            </a:r>
            <a:r>
              <a:rPr sz="800" b="1" spc="5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DIGITAL</a:t>
            </a:r>
            <a:r>
              <a:rPr sz="800" b="1" spc="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GROUP)</a:t>
            </a:r>
            <a:endParaRPr sz="8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8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Mobile</a:t>
            </a:r>
            <a:r>
              <a:rPr sz="8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App</a:t>
            </a:r>
            <a:r>
              <a:rPr sz="8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Initiative</a:t>
            </a:r>
            <a:r>
              <a:rPr sz="8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-</a:t>
            </a:r>
            <a:r>
              <a:rPr sz="800" b="1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20" dirty="0">
                <a:solidFill>
                  <a:srgbClr val="385622"/>
                </a:solidFill>
                <a:latin typeface="Calibri"/>
                <a:cs typeface="Calibri"/>
              </a:rPr>
              <a:t>SATYA</a:t>
            </a:r>
            <a:r>
              <a:rPr sz="800" b="1" spc="5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E-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CONNECT</a:t>
            </a:r>
            <a:r>
              <a:rPr sz="8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(IT &amp;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DIGITAL</a:t>
            </a:r>
            <a:r>
              <a:rPr sz="8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GROUP)</a:t>
            </a:r>
            <a:endParaRPr sz="800">
              <a:latin typeface="Calibri"/>
              <a:cs typeface="Calibri"/>
            </a:endParaRPr>
          </a:p>
          <a:p>
            <a:pPr marL="55244" marR="50165" indent="635" algn="ctr">
              <a:lnSpc>
                <a:spcPct val="100000"/>
              </a:lnSpc>
            </a:pP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8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Women</a:t>
            </a:r>
            <a:r>
              <a:rPr sz="8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Customer</a:t>
            </a:r>
            <a:r>
              <a:rPr sz="800" b="1" spc="5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Engagement</a:t>
            </a:r>
            <a:r>
              <a:rPr sz="8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Initiative</a:t>
            </a:r>
            <a:r>
              <a:rPr sz="800" b="1" spc="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50" dirty="0">
                <a:solidFill>
                  <a:srgbClr val="385622"/>
                </a:solidFill>
                <a:latin typeface="Calibri"/>
                <a:cs typeface="Calibri"/>
              </a:rPr>
              <a:t>-</a:t>
            </a:r>
            <a:r>
              <a:rPr sz="800" b="1" spc="5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HOSPICASH</a:t>
            </a:r>
            <a:r>
              <a:rPr sz="8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385622"/>
                </a:solidFill>
                <a:latin typeface="Calibri"/>
                <a:cs typeface="Calibri"/>
              </a:rPr>
              <a:t>CLAIM</a:t>
            </a:r>
            <a:r>
              <a:rPr sz="800" b="1" spc="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(CORPORATE</a:t>
            </a:r>
            <a:r>
              <a:rPr sz="800" b="1" spc="5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385622"/>
                </a:solidFill>
                <a:latin typeface="Calibri"/>
                <a:cs typeface="Calibri"/>
              </a:rPr>
              <a:t>GROUP)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3607" y="5852261"/>
            <a:ext cx="24911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Awarded</a:t>
            </a:r>
            <a:r>
              <a:rPr sz="16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by</a:t>
            </a:r>
            <a:r>
              <a:rPr sz="16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Banking</a:t>
            </a:r>
            <a:r>
              <a:rPr sz="16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Frontiers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285488" y="1520952"/>
            <a:ext cx="7868920" cy="2542540"/>
            <a:chOff x="4285488" y="1520952"/>
            <a:chExt cx="7868920" cy="2542540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85488" y="1520952"/>
              <a:ext cx="3867912" cy="25420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80560" y="1716024"/>
              <a:ext cx="3260470" cy="197205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87511" y="1551432"/>
              <a:ext cx="3866388" cy="250698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82584" y="1746504"/>
              <a:ext cx="3296412" cy="193700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428234" y="4320032"/>
            <a:ext cx="140271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500" b="1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385622"/>
                </a:solidFill>
                <a:latin typeface="Calibri"/>
                <a:cs typeface="Calibri"/>
              </a:rPr>
              <a:t>MFI</a:t>
            </a:r>
            <a:r>
              <a:rPr sz="15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b="1" spc="-35" dirty="0">
                <a:solidFill>
                  <a:srgbClr val="385622"/>
                </a:solidFill>
                <a:latin typeface="Calibri"/>
                <a:cs typeface="Calibri"/>
              </a:rPr>
              <a:t>IN </a:t>
            </a:r>
            <a:r>
              <a:rPr sz="1500" b="1" spc="-20" dirty="0">
                <a:solidFill>
                  <a:srgbClr val="385622"/>
                </a:solidFill>
                <a:latin typeface="Calibri"/>
                <a:cs typeface="Calibri"/>
              </a:rPr>
              <a:t>DIGITAL</a:t>
            </a:r>
            <a:r>
              <a:rPr sz="15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385622"/>
                </a:solidFill>
                <a:latin typeface="Calibri"/>
                <a:cs typeface="Calibri"/>
              </a:rPr>
              <a:t>LENDING CATEGORY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sp>
        <p:nvSpPr>
          <p:cNvPr id="32" name="object 32"/>
          <p:cNvSpPr txBox="1"/>
          <p:nvPr/>
        </p:nvSpPr>
        <p:spPr>
          <a:xfrm>
            <a:off x="4561078" y="5758383"/>
            <a:ext cx="333819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17th</a:t>
            </a:r>
            <a:r>
              <a:rPr sz="1500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Annual</a:t>
            </a:r>
            <a:r>
              <a:rPr sz="1500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Summit</a:t>
            </a:r>
            <a:r>
              <a:rPr sz="15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&amp;</a:t>
            </a:r>
            <a:r>
              <a:rPr sz="1500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Awards</a:t>
            </a:r>
            <a:r>
              <a:rPr sz="15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2022</a:t>
            </a:r>
            <a:r>
              <a:rPr sz="15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85622"/>
                </a:solidFill>
                <a:latin typeface="Calibri"/>
                <a:cs typeface="Calibri"/>
              </a:rPr>
              <a:t>under</a:t>
            </a:r>
            <a:endParaRPr sz="15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the</a:t>
            </a:r>
            <a:r>
              <a:rPr sz="1500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85622"/>
                </a:solidFill>
                <a:latin typeface="Calibri"/>
                <a:cs typeface="Calibri"/>
              </a:rPr>
              <a:t>Category</a:t>
            </a:r>
            <a:r>
              <a:rPr sz="1500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of</a:t>
            </a:r>
            <a:r>
              <a:rPr sz="1500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Lending</a:t>
            </a:r>
            <a:r>
              <a:rPr sz="15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by</a:t>
            </a:r>
            <a:r>
              <a:rPr sz="15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85622"/>
                </a:solidFill>
                <a:latin typeface="Calibri"/>
                <a:cs typeface="Calibri"/>
              </a:rPr>
              <a:t>ASSOCHAM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107805" y="4305680"/>
            <a:ext cx="18395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400" b="1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MSME</a:t>
            </a:r>
            <a:r>
              <a:rPr sz="14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NBFC/</a:t>
            </a:r>
            <a:r>
              <a:rPr sz="1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385622"/>
                </a:solidFill>
                <a:latin typeface="Calibri"/>
                <a:cs typeface="Calibri"/>
              </a:rPr>
              <a:t>MFI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4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Branding</a:t>
            </a:r>
            <a:r>
              <a:rPr sz="14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NBFC/MFI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283320" y="5700776"/>
            <a:ext cx="3482340" cy="511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3355">
              <a:lnSpc>
                <a:spcPct val="106100"/>
              </a:lnSpc>
              <a:spcBef>
                <a:spcPts val="100"/>
              </a:spcBef>
            </a:pPr>
            <a:r>
              <a:rPr sz="1500" spc="-10" dirty="0">
                <a:solidFill>
                  <a:srgbClr val="385622"/>
                </a:solidFill>
                <a:latin typeface="Calibri"/>
                <a:cs typeface="Calibri"/>
              </a:rPr>
              <a:t>Organized</a:t>
            </a:r>
            <a:r>
              <a:rPr sz="1500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by</a:t>
            </a:r>
            <a:r>
              <a:rPr sz="1500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CIMSME</a:t>
            </a:r>
            <a:r>
              <a:rPr sz="15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at</a:t>
            </a:r>
            <a:r>
              <a:rPr sz="1500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MSME</a:t>
            </a:r>
            <a:r>
              <a:rPr sz="15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85622"/>
                </a:solidFill>
                <a:latin typeface="Calibri"/>
                <a:cs typeface="Calibri"/>
              </a:rPr>
              <a:t>Banking Excellence</a:t>
            </a:r>
            <a:r>
              <a:rPr sz="1500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Award</a:t>
            </a:r>
            <a:r>
              <a:rPr sz="1500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2022</a:t>
            </a:r>
            <a:r>
              <a:rPr sz="15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(23rd</a:t>
            </a:r>
            <a:r>
              <a:rPr sz="15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85622"/>
                </a:solidFill>
                <a:latin typeface="Calibri"/>
                <a:cs typeface="Calibri"/>
              </a:rPr>
              <a:t>February</a:t>
            </a:r>
            <a:r>
              <a:rPr sz="1500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85622"/>
                </a:solidFill>
                <a:latin typeface="Calibri"/>
                <a:cs typeface="Calibri"/>
              </a:rPr>
              <a:t>2023)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2654" y="3837167"/>
            <a:ext cx="2706414" cy="17658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83823" y="5948171"/>
            <a:ext cx="1408176" cy="9098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30099" cy="84350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17192" y="5542788"/>
            <a:ext cx="621030" cy="237490"/>
            <a:chOff x="1917192" y="5542788"/>
            <a:chExt cx="621030" cy="23749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7192" y="5542788"/>
              <a:ext cx="621030" cy="2369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30019" y="5556250"/>
              <a:ext cx="584581" cy="2000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857868" y="5687059"/>
            <a:ext cx="25285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2885" marR="5080" indent="-21082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8th</a:t>
            </a:r>
            <a:r>
              <a:rPr sz="16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MSMEs</a:t>
            </a:r>
            <a:r>
              <a:rPr sz="1600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Excellence</a:t>
            </a:r>
            <a:r>
              <a:rPr sz="16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Awards Organized</a:t>
            </a:r>
            <a:r>
              <a:rPr sz="16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by</a:t>
            </a:r>
            <a:r>
              <a:rPr sz="16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ASSOCHAM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20817" y="5775147"/>
            <a:ext cx="22815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Distinguished</a:t>
            </a:r>
            <a:r>
              <a:rPr sz="16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NBFC</a:t>
            </a:r>
            <a:r>
              <a:rPr sz="1600" spc="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Awards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72906" y="5465048"/>
            <a:ext cx="4585335" cy="313690"/>
            <a:chOff x="5772906" y="5465048"/>
            <a:chExt cx="4585335" cy="31369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2906" y="5548812"/>
              <a:ext cx="611897" cy="2295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81294" y="5558535"/>
              <a:ext cx="584072" cy="200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45974" y="5465048"/>
              <a:ext cx="611897" cy="2278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54489" y="5474461"/>
              <a:ext cx="584073" cy="20003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529333" y="4313301"/>
            <a:ext cx="134556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385622"/>
                </a:solidFill>
                <a:latin typeface="Calibri"/>
                <a:cs typeface="Calibri"/>
              </a:rPr>
              <a:t>Fastest</a:t>
            </a:r>
            <a:r>
              <a:rPr sz="1500" b="1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385622"/>
                </a:solidFill>
                <a:latin typeface="Calibri"/>
                <a:cs typeface="Calibri"/>
              </a:rPr>
              <a:t>Growing </a:t>
            </a:r>
            <a:r>
              <a:rPr sz="1500" b="1" dirty="0">
                <a:solidFill>
                  <a:srgbClr val="385622"/>
                </a:solidFill>
                <a:latin typeface="Calibri"/>
                <a:cs typeface="Calibri"/>
              </a:rPr>
              <a:t>Brand</a:t>
            </a:r>
            <a:r>
              <a:rPr sz="15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385622"/>
                </a:solidFill>
                <a:latin typeface="Calibri"/>
                <a:cs typeface="Calibri"/>
              </a:rPr>
              <a:t>&amp;</a:t>
            </a:r>
            <a:r>
              <a:rPr sz="15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385622"/>
                </a:solidFill>
                <a:latin typeface="Calibri"/>
                <a:cs typeface="Calibri"/>
              </a:rPr>
              <a:t>Fastest </a:t>
            </a:r>
            <a:r>
              <a:rPr sz="1500" b="1" dirty="0">
                <a:solidFill>
                  <a:srgbClr val="385622"/>
                </a:solidFill>
                <a:latin typeface="Calibri"/>
                <a:cs typeface="Calibri"/>
              </a:rPr>
              <a:t>Growing</a:t>
            </a:r>
            <a:r>
              <a:rPr sz="1500" b="1" spc="-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385622"/>
                </a:solidFill>
                <a:latin typeface="Calibri"/>
                <a:cs typeface="Calibri"/>
              </a:rPr>
              <a:t>Leaders </a:t>
            </a:r>
            <a:r>
              <a:rPr sz="1500" b="1" spc="-20" dirty="0">
                <a:solidFill>
                  <a:srgbClr val="385622"/>
                </a:solidFill>
                <a:latin typeface="Calibri"/>
                <a:cs typeface="Calibri"/>
              </a:rPr>
              <a:t>2020-2021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1783" y="5831535"/>
            <a:ext cx="26695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Organized</a:t>
            </a:r>
            <a:r>
              <a:rPr sz="1600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by</a:t>
            </a:r>
            <a:r>
              <a:rPr sz="16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AsiaOne</a:t>
            </a:r>
            <a:r>
              <a:rPr sz="16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Magazine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42832" y="1488947"/>
            <a:ext cx="11680825" cy="4232275"/>
            <a:chOff x="342832" y="1488947"/>
            <a:chExt cx="11680825" cy="4232275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2832" y="1519374"/>
              <a:ext cx="3666878" cy="22723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7491" y="1684019"/>
              <a:ext cx="3351276" cy="19568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05852" y="1542070"/>
              <a:ext cx="3917414" cy="247236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64652" y="1700783"/>
              <a:ext cx="3419855" cy="19751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74236" y="1488947"/>
              <a:ext cx="4009644" cy="25510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69307" y="1684019"/>
              <a:ext cx="3439667" cy="19811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73524" y="3665219"/>
              <a:ext cx="3002279" cy="205587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12124" y="3675887"/>
              <a:ext cx="2831592" cy="1938527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196966" y="4188714"/>
            <a:ext cx="1798320" cy="1032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" marR="38100" algn="ctr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1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NBFC-MFI</a:t>
            </a:r>
            <a:r>
              <a:rPr sz="11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for </a:t>
            </a:r>
            <a:r>
              <a:rPr sz="1100" b="1" spc="-10" dirty="0">
                <a:solidFill>
                  <a:srgbClr val="385622"/>
                </a:solidFill>
                <a:latin typeface="Calibri"/>
                <a:cs typeface="Calibri"/>
              </a:rPr>
              <a:t>promoting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social</a:t>
            </a:r>
            <a:r>
              <a:rPr sz="11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385622"/>
                </a:solidFill>
                <a:latin typeface="Calibri"/>
                <a:cs typeface="Calibri"/>
              </a:rPr>
              <a:t>Schemes</a:t>
            </a:r>
            <a:endParaRPr sz="11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1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MSME Friendly</a:t>
            </a:r>
            <a:r>
              <a:rPr sz="11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NBFC-</a:t>
            </a:r>
            <a:r>
              <a:rPr sz="1100" b="1" spc="-25" dirty="0">
                <a:solidFill>
                  <a:srgbClr val="385622"/>
                </a:solidFill>
                <a:latin typeface="Calibri"/>
                <a:cs typeface="Calibri"/>
              </a:rPr>
              <a:t>MFI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1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MSME NBFC-</a:t>
            </a:r>
            <a:r>
              <a:rPr sz="1100" b="1" spc="-25" dirty="0">
                <a:solidFill>
                  <a:srgbClr val="385622"/>
                </a:solidFill>
                <a:latin typeface="Calibri"/>
                <a:cs typeface="Calibri"/>
              </a:rPr>
              <a:t>MFI</a:t>
            </a:r>
            <a:endParaRPr sz="11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1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Innovative</a:t>
            </a:r>
            <a:r>
              <a:rPr sz="11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NBFC-</a:t>
            </a:r>
            <a:r>
              <a:rPr sz="1100" b="1" spc="-25" dirty="0">
                <a:solidFill>
                  <a:srgbClr val="385622"/>
                </a:solidFill>
                <a:latin typeface="Calibri"/>
                <a:cs typeface="Calibri"/>
              </a:rPr>
              <a:t>MFI</a:t>
            </a:r>
            <a:endParaRPr sz="11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1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Branding</a:t>
            </a:r>
            <a:r>
              <a:rPr sz="1100" b="1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385622"/>
                </a:solidFill>
                <a:latin typeface="Calibri"/>
                <a:cs typeface="Calibri"/>
              </a:rPr>
              <a:t>NBFC-</a:t>
            </a:r>
            <a:r>
              <a:rPr sz="1100" b="1" spc="-25" dirty="0">
                <a:solidFill>
                  <a:srgbClr val="385622"/>
                </a:solidFill>
                <a:latin typeface="Calibri"/>
                <a:cs typeface="Calibri"/>
              </a:rPr>
              <a:t>MFI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398634" y="4395342"/>
            <a:ext cx="125857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Excellent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Services</a:t>
            </a:r>
            <a:r>
              <a:rPr sz="16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of</a:t>
            </a:r>
            <a:r>
              <a:rPr sz="16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385622"/>
                </a:solidFill>
                <a:latin typeface="Calibri"/>
                <a:cs typeface="Calibri"/>
              </a:rPr>
              <a:t>the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Year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552444" y="66802"/>
            <a:ext cx="4528565" cy="796544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3609" rIns="0" bIns="0" rtlCol="0">
            <a:spAutoFit/>
          </a:bodyPr>
          <a:lstStyle/>
          <a:p>
            <a:pPr marL="128714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ACHIEVEMENTS</a:t>
            </a:r>
            <a:r>
              <a:rPr spc="-65" dirty="0"/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10" dirty="0"/>
              <a:t>AWARDS</a:t>
            </a:r>
          </a:p>
        </p:txBody>
      </p:sp>
      <p:grpSp>
        <p:nvGrpSpPr>
          <p:cNvPr id="30" name="object 30"/>
          <p:cNvGrpSpPr/>
          <p:nvPr/>
        </p:nvGrpSpPr>
        <p:grpSpPr>
          <a:xfrm>
            <a:off x="338518" y="1305305"/>
            <a:ext cx="11545570" cy="5050155"/>
            <a:chOff x="338518" y="1305305"/>
            <a:chExt cx="11545570" cy="5050155"/>
          </a:xfrm>
        </p:grpSpPr>
        <p:sp>
          <p:nvSpPr>
            <p:cNvPr id="31" name="object 31"/>
            <p:cNvSpPr/>
            <p:nvPr/>
          </p:nvSpPr>
          <p:spPr>
            <a:xfrm>
              <a:off x="352806" y="2198369"/>
              <a:ext cx="11488420" cy="4142740"/>
            </a:xfrm>
            <a:custGeom>
              <a:avLst/>
              <a:gdLst/>
              <a:ahLst/>
              <a:cxnLst/>
              <a:rect l="l" t="t" r="r" b="b"/>
              <a:pathLst>
                <a:path w="11488420" h="4142740">
                  <a:moveTo>
                    <a:pt x="11487912" y="2767837"/>
                  </a:moveTo>
                  <a:lnTo>
                    <a:pt x="11487912" y="4142231"/>
                  </a:lnTo>
                  <a:lnTo>
                    <a:pt x="0" y="4142231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797791" y="3985767"/>
              <a:ext cx="85725" cy="1033780"/>
            </a:xfrm>
            <a:custGeom>
              <a:avLst/>
              <a:gdLst/>
              <a:ahLst/>
              <a:cxnLst/>
              <a:rect l="l" t="t" r="r" b="b"/>
              <a:pathLst>
                <a:path w="85725" h="1033779">
                  <a:moveTo>
                    <a:pt x="28685" y="82850"/>
                  </a:moveTo>
                  <a:lnTo>
                    <a:pt x="28575" y="1033398"/>
                  </a:lnTo>
                  <a:lnTo>
                    <a:pt x="57150" y="1033398"/>
                  </a:lnTo>
                  <a:lnTo>
                    <a:pt x="57150" y="85724"/>
                  </a:lnTo>
                  <a:lnTo>
                    <a:pt x="42925" y="85724"/>
                  </a:lnTo>
                  <a:lnTo>
                    <a:pt x="28685" y="82850"/>
                  </a:lnTo>
                  <a:close/>
                </a:path>
                <a:path w="85725" h="1033779">
                  <a:moveTo>
                    <a:pt x="57150" y="42925"/>
                  </a:moveTo>
                  <a:lnTo>
                    <a:pt x="28575" y="42925"/>
                  </a:lnTo>
                  <a:lnTo>
                    <a:pt x="28685" y="82850"/>
                  </a:lnTo>
                  <a:lnTo>
                    <a:pt x="42925" y="85724"/>
                  </a:lnTo>
                  <a:lnTo>
                    <a:pt x="57150" y="82850"/>
                  </a:lnTo>
                  <a:lnTo>
                    <a:pt x="57150" y="42925"/>
                  </a:lnTo>
                  <a:close/>
                </a:path>
                <a:path w="85725" h="1033779">
                  <a:moveTo>
                    <a:pt x="57150" y="82850"/>
                  </a:moveTo>
                  <a:lnTo>
                    <a:pt x="42925" y="85724"/>
                  </a:lnTo>
                  <a:lnTo>
                    <a:pt x="57150" y="85724"/>
                  </a:lnTo>
                  <a:lnTo>
                    <a:pt x="57150" y="82850"/>
                  </a:lnTo>
                  <a:close/>
                </a:path>
                <a:path w="85725" h="1033779">
                  <a:moveTo>
                    <a:pt x="42925" y="0"/>
                  </a:moveTo>
                  <a:lnTo>
                    <a:pt x="26253" y="3385"/>
                  </a:lnTo>
                  <a:lnTo>
                    <a:pt x="12604" y="12604"/>
                  </a:lnTo>
                  <a:lnTo>
                    <a:pt x="3385" y="26253"/>
                  </a:lnTo>
                  <a:lnTo>
                    <a:pt x="0" y="42925"/>
                  </a:lnTo>
                  <a:lnTo>
                    <a:pt x="3385" y="59578"/>
                  </a:lnTo>
                  <a:lnTo>
                    <a:pt x="12604" y="73183"/>
                  </a:lnTo>
                  <a:lnTo>
                    <a:pt x="26253" y="82359"/>
                  </a:lnTo>
                  <a:lnTo>
                    <a:pt x="28685" y="82850"/>
                  </a:lnTo>
                  <a:lnTo>
                    <a:pt x="28575" y="42925"/>
                  </a:lnTo>
                  <a:lnTo>
                    <a:pt x="85725" y="42925"/>
                  </a:lnTo>
                  <a:lnTo>
                    <a:pt x="82359" y="26253"/>
                  </a:lnTo>
                  <a:lnTo>
                    <a:pt x="73183" y="12604"/>
                  </a:lnTo>
                  <a:lnTo>
                    <a:pt x="59578" y="3385"/>
                  </a:lnTo>
                  <a:lnTo>
                    <a:pt x="42925" y="0"/>
                  </a:lnTo>
                  <a:close/>
                </a:path>
                <a:path w="85725" h="1033779">
                  <a:moveTo>
                    <a:pt x="85725" y="42925"/>
                  </a:moveTo>
                  <a:lnTo>
                    <a:pt x="57150" y="42925"/>
                  </a:lnTo>
                  <a:lnTo>
                    <a:pt x="57150" y="82850"/>
                  </a:lnTo>
                  <a:lnTo>
                    <a:pt x="59578" y="82359"/>
                  </a:lnTo>
                  <a:lnTo>
                    <a:pt x="73183" y="73183"/>
                  </a:lnTo>
                  <a:lnTo>
                    <a:pt x="82359" y="59578"/>
                  </a:lnTo>
                  <a:lnTo>
                    <a:pt x="85725" y="4292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2806" y="1305305"/>
              <a:ext cx="0" cy="903605"/>
            </a:xfrm>
            <a:custGeom>
              <a:avLst/>
              <a:gdLst/>
              <a:ahLst/>
              <a:cxnLst/>
              <a:rect l="l" t="t" r="r" b="b"/>
              <a:pathLst>
                <a:path h="903605">
                  <a:moveTo>
                    <a:pt x="0" y="90322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83823" y="5948171"/>
            <a:ext cx="1408176" cy="9098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38119" cy="87933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94304" y="5350761"/>
            <a:ext cx="614045" cy="227965"/>
            <a:chOff x="1894304" y="5350761"/>
            <a:chExt cx="614045" cy="2279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4304" y="5350761"/>
              <a:ext cx="613465" cy="2278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3729" y="5359907"/>
              <a:ext cx="584581" cy="2000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782939" y="5566664"/>
            <a:ext cx="28003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Promising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Entrepreneurs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 of</a:t>
            </a:r>
            <a:r>
              <a:rPr sz="16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India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5903" y="5644692"/>
            <a:ext cx="22815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Distinguished</a:t>
            </a:r>
            <a:r>
              <a:rPr sz="16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NBFC</a:t>
            </a:r>
            <a:r>
              <a:rPr sz="1600" spc="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Awards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777478" y="5309613"/>
            <a:ext cx="4505960" cy="302895"/>
            <a:chOff x="5777478" y="5309613"/>
            <a:chExt cx="4505960" cy="3028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7478" y="5384277"/>
              <a:ext cx="611897" cy="2278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85992" y="5393309"/>
              <a:ext cx="584580" cy="1999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69752" y="5309613"/>
              <a:ext cx="613465" cy="2278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75927" y="5317871"/>
              <a:ext cx="687832" cy="20002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29590" y="5598363"/>
            <a:ext cx="35572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9915" marR="5080" indent="-57785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National</a:t>
            </a:r>
            <a:r>
              <a:rPr sz="1600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E-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Summit</a:t>
            </a:r>
            <a:r>
              <a:rPr sz="16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&amp;</a:t>
            </a:r>
            <a:r>
              <a:rPr sz="1600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Awards</a:t>
            </a:r>
            <a:r>
              <a:rPr sz="1600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on</a:t>
            </a:r>
            <a:r>
              <a:rPr sz="16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Banking</a:t>
            </a:r>
            <a:r>
              <a:rPr sz="16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385622"/>
                </a:solidFill>
                <a:latin typeface="Calibri"/>
                <a:cs typeface="Calibri"/>
              </a:rPr>
              <a:t>&amp;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Financial</a:t>
            </a:r>
            <a:r>
              <a:rPr sz="1600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Lending</a:t>
            </a:r>
            <a:r>
              <a:rPr sz="16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Companies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4307" y="1362225"/>
            <a:ext cx="11770995" cy="4874260"/>
            <a:chOff x="174307" y="1362225"/>
            <a:chExt cx="11770995" cy="487426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0944" y="1427931"/>
              <a:ext cx="3600006" cy="21626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5696" y="1592580"/>
              <a:ext cx="3284220" cy="18470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84180" y="1362225"/>
              <a:ext cx="3820947" cy="22849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48911" y="1527048"/>
              <a:ext cx="3505199" cy="19690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38940" y="1424845"/>
              <a:ext cx="3600006" cy="21596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03691" y="1589532"/>
              <a:ext cx="3284220" cy="184403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17170" y="2361438"/>
              <a:ext cx="11713845" cy="3860800"/>
            </a:xfrm>
            <a:custGeom>
              <a:avLst/>
              <a:gdLst/>
              <a:ahLst/>
              <a:cxnLst/>
              <a:rect l="l" t="t" r="r" b="b"/>
              <a:pathLst>
                <a:path w="11713845" h="3860800">
                  <a:moveTo>
                    <a:pt x="0" y="2579497"/>
                  </a:moveTo>
                  <a:lnTo>
                    <a:pt x="0" y="3860291"/>
                  </a:lnTo>
                  <a:lnTo>
                    <a:pt x="11713464" y="3860291"/>
                  </a:lnTo>
                  <a:lnTo>
                    <a:pt x="11713464" y="0"/>
                  </a:lnTo>
                </a:path>
              </a:pathLst>
            </a:custGeom>
            <a:ln w="28574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4307" y="4023868"/>
              <a:ext cx="85725" cy="966469"/>
            </a:xfrm>
            <a:custGeom>
              <a:avLst/>
              <a:gdLst/>
              <a:ahLst/>
              <a:cxnLst/>
              <a:rect l="l" t="t" r="r" b="b"/>
              <a:pathLst>
                <a:path w="85725" h="966470">
                  <a:moveTo>
                    <a:pt x="28575" y="82842"/>
                  </a:moveTo>
                  <a:lnTo>
                    <a:pt x="28575" y="965961"/>
                  </a:lnTo>
                  <a:lnTo>
                    <a:pt x="57150" y="965961"/>
                  </a:lnTo>
                  <a:lnTo>
                    <a:pt x="57150" y="85724"/>
                  </a:lnTo>
                  <a:lnTo>
                    <a:pt x="42862" y="85724"/>
                  </a:lnTo>
                  <a:lnTo>
                    <a:pt x="28575" y="82842"/>
                  </a:lnTo>
                  <a:close/>
                </a:path>
                <a:path w="85725" h="966470">
                  <a:moveTo>
                    <a:pt x="57150" y="42925"/>
                  </a:moveTo>
                  <a:lnTo>
                    <a:pt x="28575" y="42925"/>
                  </a:lnTo>
                  <a:lnTo>
                    <a:pt x="28575" y="82842"/>
                  </a:lnTo>
                  <a:lnTo>
                    <a:pt x="42862" y="85724"/>
                  </a:lnTo>
                  <a:lnTo>
                    <a:pt x="57150" y="82842"/>
                  </a:lnTo>
                  <a:lnTo>
                    <a:pt x="57150" y="42925"/>
                  </a:lnTo>
                  <a:close/>
                </a:path>
                <a:path w="85725" h="966470">
                  <a:moveTo>
                    <a:pt x="57150" y="82842"/>
                  </a:moveTo>
                  <a:lnTo>
                    <a:pt x="42862" y="85724"/>
                  </a:lnTo>
                  <a:lnTo>
                    <a:pt x="57150" y="85724"/>
                  </a:lnTo>
                  <a:lnTo>
                    <a:pt x="57150" y="82842"/>
                  </a:lnTo>
                  <a:close/>
                </a:path>
                <a:path w="85725" h="966470">
                  <a:moveTo>
                    <a:pt x="42862" y="0"/>
                  </a:moveTo>
                  <a:lnTo>
                    <a:pt x="26178" y="3385"/>
                  </a:lnTo>
                  <a:lnTo>
                    <a:pt x="12553" y="12604"/>
                  </a:lnTo>
                  <a:lnTo>
                    <a:pt x="3368" y="26253"/>
                  </a:lnTo>
                  <a:lnTo>
                    <a:pt x="0" y="42925"/>
                  </a:lnTo>
                  <a:lnTo>
                    <a:pt x="3368" y="59578"/>
                  </a:lnTo>
                  <a:lnTo>
                    <a:pt x="12553" y="73183"/>
                  </a:lnTo>
                  <a:lnTo>
                    <a:pt x="26178" y="82359"/>
                  </a:lnTo>
                  <a:lnTo>
                    <a:pt x="28575" y="82842"/>
                  </a:lnTo>
                  <a:lnTo>
                    <a:pt x="28575" y="42925"/>
                  </a:lnTo>
                  <a:lnTo>
                    <a:pt x="85725" y="42925"/>
                  </a:lnTo>
                  <a:lnTo>
                    <a:pt x="82356" y="26253"/>
                  </a:lnTo>
                  <a:lnTo>
                    <a:pt x="73171" y="12604"/>
                  </a:lnTo>
                  <a:lnTo>
                    <a:pt x="59546" y="3385"/>
                  </a:lnTo>
                  <a:lnTo>
                    <a:pt x="42862" y="0"/>
                  </a:lnTo>
                  <a:close/>
                </a:path>
                <a:path w="85725" h="966470">
                  <a:moveTo>
                    <a:pt x="85725" y="42925"/>
                  </a:moveTo>
                  <a:lnTo>
                    <a:pt x="57150" y="42925"/>
                  </a:lnTo>
                  <a:lnTo>
                    <a:pt x="57150" y="82842"/>
                  </a:lnTo>
                  <a:lnTo>
                    <a:pt x="59546" y="82359"/>
                  </a:lnTo>
                  <a:lnTo>
                    <a:pt x="73171" y="73183"/>
                  </a:lnTo>
                  <a:lnTo>
                    <a:pt x="82356" y="59578"/>
                  </a:lnTo>
                  <a:lnTo>
                    <a:pt x="85725" y="4292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930634" y="1527810"/>
              <a:ext cx="0" cy="842010"/>
            </a:xfrm>
            <a:custGeom>
              <a:avLst/>
              <a:gdLst/>
              <a:ahLst/>
              <a:cxnLst/>
              <a:rect l="l" t="t" r="r" b="b"/>
              <a:pathLst>
                <a:path h="842010">
                  <a:moveTo>
                    <a:pt x="0" y="841755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1624" y="3555491"/>
              <a:ext cx="2790443" cy="191109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87823" y="3555491"/>
              <a:ext cx="2791968" cy="191109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43543" y="3526536"/>
              <a:ext cx="2791968" cy="191109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9333992" y="4081729"/>
            <a:ext cx="135509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385622"/>
                </a:solidFill>
                <a:latin typeface="Calibri"/>
                <a:cs typeface="Calibri"/>
              </a:rPr>
              <a:t>The</a:t>
            </a:r>
            <a:r>
              <a:rPr sz="15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385622"/>
                </a:solidFill>
                <a:latin typeface="Calibri"/>
                <a:cs typeface="Calibri"/>
              </a:rPr>
              <a:t>Economic </a:t>
            </a:r>
            <a:r>
              <a:rPr sz="1500" b="1" dirty="0">
                <a:solidFill>
                  <a:srgbClr val="385622"/>
                </a:solidFill>
                <a:latin typeface="Calibri"/>
                <a:cs typeface="Calibri"/>
              </a:rPr>
              <a:t>Times</a:t>
            </a:r>
            <a:r>
              <a:rPr sz="15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385622"/>
                </a:solidFill>
                <a:latin typeface="Calibri"/>
                <a:cs typeface="Calibri"/>
              </a:rPr>
              <a:t>Promising Entrepreneurs</a:t>
            </a:r>
            <a:r>
              <a:rPr sz="1500" b="1" spc="-25" dirty="0">
                <a:solidFill>
                  <a:srgbClr val="385622"/>
                </a:solidFill>
                <a:latin typeface="Calibri"/>
                <a:cs typeface="Calibri"/>
              </a:rPr>
              <a:t> of </a:t>
            </a:r>
            <a:r>
              <a:rPr sz="1500" b="1" dirty="0">
                <a:solidFill>
                  <a:srgbClr val="385622"/>
                </a:solidFill>
                <a:latin typeface="Calibri"/>
                <a:cs typeface="Calibri"/>
              </a:rPr>
              <a:t>India</a:t>
            </a:r>
            <a:r>
              <a:rPr sz="15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385622"/>
                </a:solidFill>
                <a:latin typeface="Calibri"/>
                <a:cs typeface="Calibri"/>
              </a:rPr>
              <a:t>2021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99023" y="4132910"/>
            <a:ext cx="143764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6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Talent,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Diversity</a:t>
            </a:r>
            <a:r>
              <a:rPr sz="1600" b="1" spc="-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385622"/>
                </a:solidFill>
                <a:latin typeface="Calibri"/>
                <a:cs typeface="Calibri"/>
              </a:rPr>
              <a:t>&amp;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Culture</a:t>
            </a:r>
            <a:r>
              <a:rPr sz="1600" b="1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Initiative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50086" y="4174058"/>
            <a:ext cx="14928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600" b="1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MFI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385622"/>
                </a:solidFill>
                <a:latin typeface="Calibri"/>
                <a:cs typeface="Calibri"/>
              </a:rPr>
              <a:t>IN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DIGITAL</a:t>
            </a:r>
            <a:r>
              <a:rPr sz="16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LENDING CATEGORY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3575050" y="64007"/>
            <a:ext cx="4564380" cy="787400"/>
            <a:chOff x="3575050" y="64007"/>
            <a:chExt cx="4564380" cy="787400"/>
          </a:xfrm>
        </p:grpSpPr>
        <p:sp>
          <p:nvSpPr>
            <p:cNvPr id="32" name="object 32"/>
            <p:cNvSpPr/>
            <p:nvPr/>
          </p:nvSpPr>
          <p:spPr>
            <a:xfrm>
              <a:off x="3581400" y="73151"/>
              <a:ext cx="4467225" cy="638810"/>
            </a:xfrm>
            <a:custGeom>
              <a:avLst/>
              <a:gdLst/>
              <a:ahLst/>
              <a:cxnLst/>
              <a:rect l="l" t="t" r="r" b="b"/>
              <a:pathLst>
                <a:path w="4467225" h="638810">
                  <a:moveTo>
                    <a:pt x="4466844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4466844" y="638556"/>
                  </a:lnTo>
                  <a:lnTo>
                    <a:pt x="446684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75050" y="64007"/>
              <a:ext cx="4563871" cy="787146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0782" rIns="0" bIns="0" rtlCol="0">
            <a:spAutoFit/>
          </a:bodyPr>
          <a:lstStyle/>
          <a:p>
            <a:pPr marL="134493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ACHIEVEMENTS</a:t>
            </a:r>
            <a:r>
              <a:rPr spc="-65" dirty="0"/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10" dirty="0"/>
              <a:t>AWARDS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4327" y="1159002"/>
            <a:ext cx="11857990" cy="5699125"/>
            <a:chOff x="334327" y="1159002"/>
            <a:chExt cx="11857990" cy="5699125"/>
          </a:xfrm>
        </p:grpSpPr>
        <p:sp>
          <p:nvSpPr>
            <p:cNvPr id="3" name="object 3"/>
            <p:cNvSpPr/>
            <p:nvPr/>
          </p:nvSpPr>
          <p:spPr>
            <a:xfrm>
              <a:off x="377190" y="2018538"/>
              <a:ext cx="11513820" cy="3982720"/>
            </a:xfrm>
            <a:custGeom>
              <a:avLst/>
              <a:gdLst/>
              <a:ahLst/>
              <a:cxnLst/>
              <a:rect l="l" t="t" r="r" b="b"/>
              <a:pathLst>
                <a:path w="11513820" h="3982720">
                  <a:moveTo>
                    <a:pt x="0" y="2660904"/>
                  </a:moveTo>
                  <a:lnTo>
                    <a:pt x="0" y="3982212"/>
                  </a:lnTo>
                  <a:lnTo>
                    <a:pt x="11513819" y="3982212"/>
                  </a:lnTo>
                  <a:lnTo>
                    <a:pt x="11513819" y="0"/>
                  </a:lnTo>
                </a:path>
              </a:pathLst>
            </a:custGeom>
            <a:ln w="28574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4327" y="3734308"/>
              <a:ext cx="85725" cy="995680"/>
            </a:xfrm>
            <a:custGeom>
              <a:avLst/>
              <a:gdLst/>
              <a:ahLst/>
              <a:cxnLst/>
              <a:rect l="l" t="t" r="r" b="b"/>
              <a:pathLst>
                <a:path w="85725" h="995679">
                  <a:moveTo>
                    <a:pt x="28575" y="82842"/>
                  </a:moveTo>
                  <a:lnTo>
                    <a:pt x="28575" y="995426"/>
                  </a:lnTo>
                  <a:lnTo>
                    <a:pt x="57150" y="995426"/>
                  </a:lnTo>
                  <a:lnTo>
                    <a:pt x="57150" y="85725"/>
                  </a:lnTo>
                  <a:lnTo>
                    <a:pt x="42862" y="85725"/>
                  </a:lnTo>
                  <a:lnTo>
                    <a:pt x="28575" y="82842"/>
                  </a:lnTo>
                  <a:close/>
                </a:path>
                <a:path w="85725" h="995679">
                  <a:moveTo>
                    <a:pt x="57150" y="42926"/>
                  </a:moveTo>
                  <a:lnTo>
                    <a:pt x="28575" y="42926"/>
                  </a:lnTo>
                  <a:lnTo>
                    <a:pt x="28575" y="82842"/>
                  </a:lnTo>
                  <a:lnTo>
                    <a:pt x="42862" y="85725"/>
                  </a:lnTo>
                  <a:lnTo>
                    <a:pt x="57150" y="82842"/>
                  </a:lnTo>
                  <a:lnTo>
                    <a:pt x="57150" y="42926"/>
                  </a:lnTo>
                  <a:close/>
                </a:path>
                <a:path w="85725" h="995679">
                  <a:moveTo>
                    <a:pt x="57150" y="82842"/>
                  </a:moveTo>
                  <a:lnTo>
                    <a:pt x="42862" y="85725"/>
                  </a:lnTo>
                  <a:lnTo>
                    <a:pt x="57150" y="85725"/>
                  </a:lnTo>
                  <a:lnTo>
                    <a:pt x="57150" y="82842"/>
                  </a:lnTo>
                  <a:close/>
                </a:path>
                <a:path w="85725" h="995679">
                  <a:moveTo>
                    <a:pt x="42862" y="0"/>
                  </a:moveTo>
                  <a:lnTo>
                    <a:pt x="26178" y="3385"/>
                  </a:lnTo>
                  <a:lnTo>
                    <a:pt x="12553" y="12604"/>
                  </a:lnTo>
                  <a:lnTo>
                    <a:pt x="3368" y="26253"/>
                  </a:lnTo>
                  <a:lnTo>
                    <a:pt x="0" y="42926"/>
                  </a:lnTo>
                  <a:lnTo>
                    <a:pt x="3368" y="59578"/>
                  </a:lnTo>
                  <a:lnTo>
                    <a:pt x="12553" y="73183"/>
                  </a:lnTo>
                  <a:lnTo>
                    <a:pt x="26178" y="82359"/>
                  </a:lnTo>
                  <a:lnTo>
                    <a:pt x="28575" y="82842"/>
                  </a:lnTo>
                  <a:lnTo>
                    <a:pt x="28575" y="42926"/>
                  </a:lnTo>
                  <a:lnTo>
                    <a:pt x="85725" y="42926"/>
                  </a:lnTo>
                  <a:lnTo>
                    <a:pt x="82356" y="26253"/>
                  </a:lnTo>
                  <a:lnTo>
                    <a:pt x="73171" y="12604"/>
                  </a:lnTo>
                  <a:lnTo>
                    <a:pt x="59546" y="3385"/>
                  </a:lnTo>
                  <a:lnTo>
                    <a:pt x="42862" y="0"/>
                  </a:lnTo>
                  <a:close/>
                </a:path>
                <a:path w="85725" h="995679">
                  <a:moveTo>
                    <a:pt x="85725" y="42926"/>
                  </a:moveTo>
                  <a:lnTo>
                    <a:pt x="57150" y="42926"/>
                  </a:lnTo>
                  <a:lnTo>
                    <a:pt x="57150" y="82842"/>
                  </a:lnTo>
                  <a:lnTo>
                    <a:pt x="59546" y="82359"/>
                  </a:lnTo>
                  <a:lnTo>
                    <a:pt x="73171" y="73183"/>
                  </a:lnTo>
                  <a:lnTo>
                    <a:pt x="82356" y="59578"/>
                  </a:lnTo>
                  <a:lnTo>
                    <a:pt x="85725" y="42926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891009" y="1159002"/>
              <a:ext cx="0" cy="868680"/>
            </a:xfrm>
            <a:custGeom>
              <a:avLst/>
              <a:gdLst/>
              <a:ahLst/>
              <a:cxnLst/>
              <a:rect l="l" t="t" r="r" b="b"/>
              <a:pathLst>
                <a:path h="868680">
                  <a:moveTo>
                    <a:pt x="0" y="868552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5120" y="5751574"/>
              <a:ext cx="1706879" cy="110642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58663" cy="107215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78636" y="1962911"/>
            <a:ext cx="2428875" cy="3209290"/>
            <a:chOff x="1278636" y="1962911"/>
            <a:chExt cx="2428875" cy="32092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8636" y="1962911"/>
              <a:ext cx="2428493" cy="320878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44168" y="2028443"/>
              <a:ext cx="2299970" cy="3080385"/>
            </a:xfrm>
            <a:custGeom>
              <a:avLst/>
              <a:gdLst/>
              <a:ahLst/>
              <a:cxnLst/>
              <a:rect l="l" t="t" r="r" b="b"/>
              <a:pathLst>
                <a:path w="2299970" h="3080385">
                  <a:moveTo>
                    <a:pt x="2299716" y="0"/>
                  </a:moveTo>
                  <a:lnTo>
                    <a:pt x="0" y="0"/>
                  </a:lnTo>
                  <a:lnTo>
                    <a:pt x="0" y="3080004"/>
                  </a:lnTo>
                  <a:lnTo>
                    <a:pt x="2299716" y="3080004"/>
                  </a:lnTo>
                  <a:lnTo>
                    <a:pt x="2299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7484" y="2074163"/>
              <a:ext cx="1008888" cy="92811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86484" y="4428744"/>
              <a:ext cx="1767839" cy="416559"/>
            </a:xfrm>
            <a:custGeom>
              <a:avLst/>
              <a:gdLst/>
              <a:ahLst/>
              <a:cxnLst/>
              <a:rect l="l" t="t" r="r" b="b"/>
              <a:pathLst>
                <a:path w="1767839" h="416560">
                  <a:moveTo>
                    <a:pt x="1767839" y="0"/>
                  </a:moveTo>
                  <a:lnTo>
                    <a:pt x="0" y="0"/>
                  </a:lnTo>
                  <a:lnTo>
                    <a:pt x="0" y="416051"/>
                  </a:lnTo>
                  <a:lnTo>
                    <a:pt x="1767839" y="416051"/>
                  </a:lnTo>
                  <a:lnTo>
                    <a:pt x="1767839" y="0"/>
                  </a:lnTo>
                  <a:close/>
                </a:path>
              </a:pathLst>
            </a:custGeom>
            <a:solidFill>
              <a:srgbClr val="0384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86484" y="4428744"/>
              <a:ext cx="1767839" cy="416559"/>
            </a:xfrm>
            <a:custGeom>
              <a:avLst/>
              <a:gdLst/>
              <a:ahLst/>
              <a:cxnLst/>
              <a:rect l="l" t="t" r="r" b="b"/>
              <a:pathLst>
                <a:path w="1767839" h="416560">
                  <a:moveTo>
                    <a:pt x="0" y="416051"/>
                  </a:moveTo>
                  <a:lnTo>
                    <a:pt x="1767839" y="416051"/>
                  </a:lnTo>
                  <a:lnTo>
                    <a:pt x="1767839" y="0"/>
                  </a:lnTo>
                  <a:lnTo>
                    <a:pt x="0" y="0"/>
                  </a:lnTo>
                  <a:lnTo>
                    <a:pt x="0" y="416051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1452" y="4332732"/>
              <a:ext cx="1474470" cy="78714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44167" y="2028444"/>
            <a:ext cx="2362962" cy="29238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endParaRPr lang="en-GB" sz="1200" dirty="0">
              <a:latin typeface="Times New Roman"/>
              <a:cs typeface="Times New Roman"/>
            </a:endParaRPr>
          </a:p>
          <a:p>
            <a:r>
              <a:rPr lang="en-GB" sz="1200" dirty="0">
                <a:latin typeface="+mn-lt"/>
              </a:rPr>
              <a:t>“</a:t>
            </a:r>
            <a:r>
              <a:rPr lang="en-GB" sz="1400" dirty="0">
                <a:latin typeface="+mn-lt"/>
              </a:rPr>
              <a:t>To be a catalyst for the socio-economic upliftment &amp; economic empowerment of 10 million households by the year 2030.”</a:t>
            </a:r>
            <a:endParaRPr lang="en-US" sz="14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endParaRPr sz="1500" dirty="0">
              <a:latin typeface="Calibri"/>
              <a:cs typeface="Calibri"/>
            </a:endParaRPr>
          </a:p>
          <a:p>
            <a:pPr marL="594360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VISION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61944" y="33528"/>
            <a:ext cx="5292090" cy="787146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497326" y="43942"/>
            <a:ext cx="5072380" cy="651510"/>
          </a:xfrm>
          <a:prstGeom prst="rect">
            <a:avLst/>
          </a:prstGeom>
          <a:solidFill>
            <a:srgbClr val="EC7C30"/>
          </a:solidFill>
          <a:ln w="3175">
            <a:solidFill>
              <a:srgbClr val="EC7C30"/>
            </a:solidFill>
          </a:ln>
        </p:spPr>
        <p:txBody>
          <a:bodyPr vert="horz" wrap="square" lIns="0" tIns="8699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685"/>
              </a:spcBef>
            </a:pPr>
            <a:r>
              <a:rPr dirty="0"/>
              <a:t>OUR</a:t>
            </a:r>
            <a:r>
              <a:rPr spc="-55" dirty="0"/>
              <a:t> </a:t>
            </a:r>
            <a:r>
              <a:rPr dirty="0"/>
              <a:t>VISION,</a:t>
            </a:r>
            <a:r>
              <a:rPr spc="-35" dirty="0"/>
              <a:t> </a:t>
            </a:r>
            <a:r>
              <a:rPr dirty="0"/>
              <a:t>MISSION</a:t>
            </a:r>
            <a:r>
              <a:rPr spc="-35" dirty="0"/>
              <a:t> </a:t>
            </a:r>
            <a:r>
              <a:rPr dirty="0"/>
              <a:t>&amp;</a:t>
            </a:r>
            <a:r>
              <a:rPr spc="-40" dirty="0"/>
              <a:t> </a:t>
            </a:r>
            <a:r>
              <a:rPr spc="-10" dirty="0"/>
              <a:t>MOTTO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4832603" y="1985772"/>
            <a:ext cx="2426970" cy="3209290"/>
            <a:chOff x="4832603" y="1985772"/>
            <a:chExt cx="2426970" cy="320929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32603" y="1985772"/>
              <a:ext cx="2426970" cy="320878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898135" y="2051304"/>
              <a:ext cx="2298700" cy="3080385"/>
            </a:xfrm>
            <a:custGeom>
              <a:avLst/>
              <a:gdLst/>
              <a:ahLst/>
              <a:cxnLst/>
              <a:rect l="l" t="t" r="r" b="b"/>
              <a:pathLst>
                <a:path w="2298700" h="3080385">
                  <a:moveTo>
                    <a:pt x="2298191" y="0"/>
                  </a:moveTo>
                  <a:lnTo>
                    <a:pt x="0" y="0"/>
                  </a:lnTo>
                  <a:lnTo>
                    <a:pt x="0" y="3080004"/>
                  </a:lnTo>
                  <a:lnTo>
                    <a:pt x="2298191" y="3080004"/>
                  </a:lnTo>
                  <a:lnTo>
                    <a:pt x="2298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898135" y="2051304"/>
            <a:ext cx="2298700" cy="3080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1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92075" marR="80645" algn="just">
              <a:lnSpc>
                <a:spcPct val="100000"/>
              </a:lnSpc>
              <a:spcBef>
                <a:spcPts val="5"/>
              </a:spcBef>
            </a:pPr>
            <a:r>
              <a:rPr sz="1450" dirty="0">
                <a:latin typeface="Calibri"/>
                <a:cs typeface="Calibri"/>
              </a:rPr>
              <a:t>“To</a:t>
            </a:r>
            <a:r>
              <a:rPr sz="1450" spc="37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be</a:t>
            </a:r>
            <a:r>
              <a:rPr sz="1450" spc="37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a</a:t>
            </a:r>
            <a:r>
              <a:rPr sz="1450" spc="37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preferred</a:t>
            </a:r>
            <a:r>
              <a:rPr sz="1450" spc="39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choice </a:t>
            </a:r>
            <a:r>
              <a:rPr sz="1450" dirty="0">
                <a:latin typeface="Calibri"/>
                <a:cs typeface="Calibri"/>
              </a:rPr>
              <a:t>for</a:t>
            </a:r>
            <a:r>
              <a:rPr sz="1450" spc="-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the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people at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bottom</a:t>
            </a:r>
            <a:r>
              <a:rPr sz="1450" spc="325" dirty="0">
                <a:latin typeface="Calibri"/>
                <a:cs typeface="Calibri"/>
              </a:rPr>
              <a:t> </a:t>
            </a:r>
            <a:r>
              <a:rPr sz="1450" spc="-25" dirty="0">
                <a:latin typeface="Calibri"/>
                <a:cs typeface="Calibri"/>
              </a:rPr>
              <a:t>of </a:t>
            </a:r>
            <a:r>
              <a:rPr sz="1450" dirty="0">
                <a:latin typeface="Calibri"/>
                <a:cs typeface="Calibri"/>
              </a:rPr>
              <a:t>pyramid</a:t>
            </a:r>
            <a:r>
              <a:rPr sz="1450" spc="409" dirty="0">
                <a:latin typeface="Calibri"/>
                <a:cs typeface="Calibri"/>
              </a:rPr>
              <a:t>  </a:t>
            </a:r>
            <a:r>
              <a:rPr sz="1450" dirty="0">
                <a:latin typeface="Calibri"/>
                <a:cs typeface="Calibri"/>
              </a:rPr>
              <a:t>in</a:t>
            </a:r>
            <a:r>
              <a:rPr sz="1450" spc="415" dirty="0">
                <a:latin typeface="Calibri"/>
                <a:cs typeface="Calibri"/>
              </a:rPr>
              <a:t>  </a:t>
            </a:r>
            <a:r>
              <a:rPr sz="1450" dirty="0">
                <a:latin typeface="Calibri"/>
                <a:cs typeface="Calibri"/>
              </a:rPr>
              <a:t>creation</a:t>
            </a:r>
            <a:r>
              <a:rPr sz="1450" spc="420" dirty="0">
                <a:latin typeface="Calibri"/>
                <a:cs typeface="Calibri"/>
              </a:rPr>
              <a:t>  </a:t>
            </a:r>
            <a:r>
              <a:rPr sz="1450" spc="-25" dirty="0">
                <a:latin typeface="Calibri"/>
                <a:cs typeface="Calibri"/>
              </a:rPr>
              <a:t>of </a:t>
            </a:r>
            <a:r>
              <a:rPr sz="1450" dirty="0">
                <a:latin typeface="Calibri"/>
                <a:cs typeface="Calibri"/>
              </a:rPr>
              <a:t>their</a:t>
            </a:r>
            <a:r>
              <a:rPr sz="1450" spc="345" dirty="0">
                <a:latin typeface="Calibri"/>
                <a:cs typeface="Calibri"/>
              </a:rPr>
              <a:t>    </a:t>
            </a:r>
            <a:r>
              <a:rPr sz="1450" dirty="0">
                <a:latin typeface="Calibri"/>
                <a:cs typeface="Calibri"/>
              </a:rPr>
              <a:t>enterprise</a:t>
            </a:r>
            <a:r>
              <a:rPr sz="1450" spc="350" dirty="0">
                <a:latin typeface="Calibri"/>
                <a:cs typeface="Calibri"/>
              </a:rPr>
              <a:t>    </a:t>
            </a:r>
            <a:r>
              <a:rPr sz="1450" spc="-25" dirty="0">
                <a:latin typeface="Calibri"/>
                <a:cs typeface="Calibri"/>
              </a:rPr>
              <a:t>and </a:t>
            </a:r>
            <a:r>
              <a:rPr sz="1450" dirty="0">
                <a:latin typeface="Calibri"/>
                <a:cs typeface="Calibri"/>
              </a:rPr>
              <a:t>livelihood</a:t>
            </a:r>
            <a:r>
              <a:rPr sz="1450" spc="6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through</a:t>
            </a:r>
            <a:r>
              <a:rPr sz="1450" spc="6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a</a:t>
            </a:r>
            <a:r>
              <a:rPr sz="1450" spc="5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holistic approach”</a:t>
            </a:r>
            <a:endParaRPr sz="1450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166359" y="2057400"/>
            <a:ext cx="1739900" cy="3028950"/>
            <a:chOff x="5166359" y="2057400"/>
            <a:chExt cx="1739900" cy="302895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72683" y="2057400"/>
              <a:ext cx="1101852" cy="86867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205983" y="4415027"/>
              <a:ext cx="1586865" cy="443865"/>
            </a:xfrm>
            <a:custGeom>
              <a:avLst/>
              <a:gdLst/>
              <a:ahLst/>
              <a:cxnLst/>
              <a:rect l="l" t="t" r="r" b="b"/>
              <a:pathLst>
                <a:path w="1586865" h="443864">
                  <a:moveTo>
                    <a:pt x="1586484" y="0"/>
                  </a:moveTo>
                  <a:lnTo>
                    <a:pt x="0" y="0"/>
                  </a:lnTo>
                  <a:lnTo>
                    <a:pt x="0" y="443484"/>
                  </a:lnTo>
                  <a:lnTo>
                    <a:pt x="1586484" y="443484"/>
                  </a:lnTo>
                  <a:lnTo>
                    <a:pt x="1586484" y="0"/>
                  </a:lnTo>
                  <a:close/>
                </a:path>
              </a:pathLst>
            </a:custGeom>
            <a:solidFill>
              <a:srgbClr val="0384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66359" y="4299204"/>
              <a:ext cx="1739645" cy="787145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205984" y="4415028"/>
            <a:ext cx="1586865" cy="443865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8595">
              <a:lnSpc>
                <a:spcPts val="3229"/>
              </a:lnSpc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MISSION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433816" y="2001011"/>
            <a:ext cx="2426970" cy="3209290"/>
            <a:chOff x="8433816" y="2001011"/>
            <a:chExt cx="2426970" cy="3209290"/>
          </a:xfrm>
        </p:grpSpPr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33816" y="2001011"/>
              <a:ext cx="2426970" cy="320878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499348" y="2066543"/>
              <a:ext cx="2298700" cy="3080385"/>
            </a:xfrm>
            <a:custGeom>
              <a:avLst/>
              <a:gdLst/>
              <a:ahLst/>
              <a:cxnLst/>
              <a:rect l="l" t="t" r="r" b="b"/>
              <a:pathLst>
                <a:path w="2298700" h="3080385">
                  <a:moveTo>
                    <a:pt x="2298192" y="0"/>
                  </a:moveTo>
                  <a:lnTo>
                    <a:pt x="0" y="0"/>
                  </a:lnTo>
                  <a:lnTo>
                    <a:pt x="0" y="3080004"/>
                  </a:lnTo>
                  <a:lnTo>
                    <a:pt x="2298192" y="3080004"/>
                  </a:lnTo>
                  <a:lnTo>
                    <a:pt x="2298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499347" y="2066544"/>
            <a:ext cx="2298700" cy="1677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249554">
              <a:lnSpc>
                <a:spcPct val="100000"/>
              </a:lnSpc>
            </a:pPr>
            <a:r>
              <a:rPr lang="en-US" sz="1400" dirty="0">
                <a:latin typeface="Calibri"/>
                <a:cs typeface="Calibri"/>
              </a:rPr>
              <a:t>      </a:t>
            </a:r>
            <a:r>
              <a:rPr sz="1400" dirty="0">
                <a:latin typeface="Calibri"/>
                <a:cs typeface="Calibri"/>
              </a:rPr>
              <a:t>“May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happy”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717280" y="4248911"/>
            <a:ext cx="1871980" cy="787400"/>
            <a:chOff x="8717280" y="4248911"/>
            <a:chExt cx="1871980" cy="787400"/>
          </a:xfrm>
        </p:grpSpPr>
        <p:sp>
          <p:nvSpPr>
            <p:cNvPr id="32" name="object 32"/>
            <p:cNvSpPr/>
            <p:nvPr/>
          </p:nvSpPr>
          <p:spPr>
            <a:xfrm>
              <a:off x="8717280" y="4366259"/>
              <a:ext cx="1871980" cy="492759"/>
            </a:xfrm>
            <a:custGeom>
              <a:avLst/>
              <a:gdLst/>
              <a:ahLst/>
              <a:cxnLst/>
              <a:rect l="l" t="t" r="r" b="b"/>
              <a:pathLst>
                <a:path w="1871979" h="492760">
                  <a:moveTo>
                    <a:pt x="1871472" y="0"/>
                  </a:moveTo>
                  <a:lnTo>
                    <a:pt x="0" y="0"/>
                  </a:lnTo>
                  <a:lnTo>
                    <a:pt x="0" y="492251"/>
                  </a:lnTo>
                  <a:lnTo>
                    <a:pt x="1871472" y="492251"/>
                  </a:lnTo>
                  <a:lnTo>
                    <a:pt x="1871472" y="0"/>
                  </a:lnTo>
                  <a:close/>
                </a:path>
              </a:pathLst>
            </a:custGeom>
            <a:solidFill>
              <a:srgbClr val="0384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63584" y="4248911"/>
              <a:ext cx="1572005" cy="78714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8717280" y="4366259"/>
            <a:ext cx="1871980" cy="492759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75920">
              <a:lnSpc>
                <a:spcPts val="3210"/>
              </a:lnSpc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MOTTO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191243" y="2097023"/>
            <a:ext cx="1033272" cy="935736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036" y="3672938"/>
            <a:ext cx="2668542" cy="174084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83823" y="5948171"/>
            <a:ext cx="1408176" cy="9098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69964" cy="86610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465944" y="4128261"/>
            <a:ext cx="1186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 marR="5080" indent="-7048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MOST</a:t>
            </a:r>
            <a:r>
              <a:rPr sz="14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TRUSTED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MFI</a:t>
            </a:r>
            <a:r>
              <a:rPr sz="14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IN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INDIA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4308" y="5423661"/>
            <a:ext cx="604012" cy="20858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823452" y="5899505"/>
            <a:ext cx="25908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Atal</a:t>
            </a:r>
            <a:r>
              <a:rPr sz="1600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Achievement</a:t>
            </a:r>
            <a:r>
              <a:rPr sz="1600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Awards</a:t>
            </a:r>
            <a:r>
              <a:rPr sz="16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85622"/>
                </a:solidFill>
                <a:latin typeface="Calibri"/>
                <a:cs typeface="Calibri"/>
              </a:rPr>
              <a:t>2020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11802" y="5857747"/>
            <a:ext cx="31534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The</a:t>
            </a:r>
            <a:r>
              <a:rPr sz="1600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Economic</a:t>
            </a:r>
            <a:r>
              <a:rPr sz="16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85622"/>
                </a:solidFill>
                <a:latin typeface="Calibri"/>
                <a:cs typeface="Calibri"/>
              </a:rPr>
              <a:t>Times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Asian</a:t>
            </a:r>
            <a:r>
              <a:rPr sz="1600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Business</a:t>
            </a:r>
            <a:r>
              <a:rPr sz="1600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Leaders</a:t>
            </a:r>
            <a:r>
              <a:rPr sz="16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Conclave</a:t>
            </a:r>
            <a:r>
              <a:rPr sz="1600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85622"/>
                </a:solidFill>
                <a:latin typeface="Calibri"/>
                <a:cs typeface="Calibri"/>
              </a:rPr>
              <a:t>2020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716961" y="3770990"/>
            <a:ext cx="2683510" cy="1936114"/>
            <a:chOff x="4716961" y="3770990"/>
            <a:chExt cx="2683510" cy="1936114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6961" y="3770990"/>
              <a:ext cx="2683108" cy="17519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5744" y="5498211"/>
              <a:ext cx="604012" cy="20853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239639" y="3976573"/>
            <a:ext cx="163830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4445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THE</a:t>
            </a:r>
            <a:r>
              <a:rPr sz="16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MOST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PROMISING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BUSINESS</a:t>
            </a:r>
            <a:r>
              <a:rPr sz="16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LEADERS </a:t>
            </a:r>
            <a:r>
              <a:rPr sz="1600" b="1" spc="-25" dirty="0">
                <a:solidFill>
                  <a:srgbClr val="385622"/>
                </a:solidFill>
                <a:latin typeface="Calibri"/>
                <a:cs typeface="Calibri"/>
              </a:rPr>
              <a:t>OF</a:t>
            </a:r>
            <a:endParaRPr sz="1600">
              <a:latin typeface="Calibri"/>
              <a:cs typeface="Calibri"/>
            </a:endParaRPr>
          </a:p>
          <a:p>
            <a:pPr marL="41910" algn="ctr">
              <a:lnSpc>
                <a:spcPct val="100000"/>
              </a:lnSpc>
              <a:spcBef>
                <a:spcPts val="5"/>
              </a:spcBef>
            </a:pP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ASIA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432292" y="3585971"/>
            <a:ext cx="2851785" cy="2169795"/>
            <a:chOff x="8432292" y="3585971"/>
            <a:chExt cx="2851785" cy="216979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32292" y="3585971"/>
              <a:ext cx="2851404" cy="20619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89897" y="5546597"/>
              <a:ext cx="603884" cy="20863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664589" y="4041140"/>
            <a:ext cx="106362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600" b="1" spc="-7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MICRO LENDING (NBFC)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6488" y="5870244"/>
            <a:ext cx="28162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7</a:t>
            </a:r>
            <a:r>
              <a:rPr sz="1575" baseline="26455" dirty="0">
                <a:solidFill>
                  <a:srgbClr val="385622"/>
                </a:solidFill>
                <a:latin typeface="Calibri"/>
                <a:cs typeface="Calibri"/>
              </a:rPr>
              <a:t>th</a:t>
            </a:r>
            <a:r>
              <a:rPr sz="1575" spc="202" baseline="264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MSMEs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National</a:t>
            </a:r>
            <a:r>
              <a:rPr sz="1600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85622"/>
                </a:solidFill>
                <a:latin typeface="Calibri"/>
                <a:cs typeface="Calibri"/>
              </a:rPr>
              <a:t>Excellence</a:t>
            </a:r>
            <a:r>
              <a:rPr sz="16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85622"/>
                </a:solidFill>
                <a:latin typeface="Calibri"/>
                <a:cs typeface="Calibri"/>
              </a:rPr>
              <a:t>Summit</a:t>
            </a:r>
            <a:r>
              <a:rPr sz="16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385622"/>
                </a:solidFill>
                <a:latin typeface="Calibri"/>
                <a:cs typeface="Calibri"/>
              </a:rPr>
              <a:t>2020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86702" y="1338072"/>
            <a:ext cx="11548745" cy="5108575"/>
            <a:chOff x="286702" y="1338072"/>
            <a:chExt cx="11548745" cy="5108575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7972" y="1392936"/>
              <a:ext cx="3395472" cy="23561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995" y="1584960"/>
              <a:ext cx="3025140" cy="19857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83296" y="1385316"/>
              <a:ext cx="3334511" cy="23500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75320" y="1577340"/>
              <a:ext cx="2964179" cy="197967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42587" y="1338072"/>
              <a:ext cx="4023360" cy="24825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34611" y="1530096"/>
              <a:ext cx="3653028" cy="211226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00990" y="2401061"/>
              <a:ext cx="11490960" cy="4030979"/>
            </a:xfrm>
            <a:custGeom>
              <a:avLst/>
              <a:gdLst/>
              <a:ahLst/>
              <a:cxnLst/>
              <a:rect l="l" t="t" r="r" b="b"/>
              <a:pathLst>
                <a:path w="11490960" h="4030979">
                  <a:moveTo>
                    <a:pt x="11490960" y="2693543"/>
                  </a:moveTo>
                  <a:lnTo>
                    <a:pt x="11490960" y="4030979"/>
                  </a:lnTo>
                  <a:lnTo>
                    <a:pt x="0" y="4030979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749150" y="4138167"/>
              <a:ext cx="85725" cy="1007110"/>
            </a:xfrm>
            <a:custGeom>
              <a:avLst/>
              <a:gdLst/>
              <a:ahLst/>
              <a:cxnLst/>
              <a:rect l="l" t="t" r="r" b="b"/>
              <a:pathLst>
                <a:path w="85725" h="1007110">
                  <a:moveTo>
                    <a:pt x="28575" y="82850"/>
                  </a:moveTo>
                  <a:lnTo>
                    <a:pt x="28575" y="1007109"/>
                  </a:lnTo>
                  <a:lnTo>
                    <a:pt x="57150" y="1007109"/>
                  </a:lnTo>
                  <a:lnTo>
                    <a:pt x="57150" y="85724"/>
                  </a:lnTo>
                  <a:lnTo>
                    <a:pt x="42799" y="85724"/>
                  </a:lnTo>
                  <a:lnTo>
                    <a:pt x="28575" y="82850"/>
                  </a:lnTo>
                  <a:close/>
                </a:path>
                <a:path w="85725" h="1007110">
                  <a:moveTo>
                    <a:pt x="57150" y="42925"/>
                  </a:moveTo>
                  <a:lnTo>
                    <a:pt x="28575" y="42925"/>
                  </a:lnTo>
                  <a:lnTo>
                    <a:pt x="28575" y="82850"/>
                  </a:lnTo>
                  <a:lnTo>
                    <a:pt x="42799" y="85724"/>
                  </a:lnTo>
                  <a:lnTo>
                    <a:pt x="57039" y="82850"/>
                  </a:lnTo>
                  <a:lnTo>
                    <a:pt x="57150" y="42925"/>
                  </a:lnTo>
                  <a:close/>
                </a:path>
                <a:path w="85725" h="1007110">
                  <a:moveTo>
                    <a:pt x="57150" y="82850"/>
                  </a:moveTo>
                  <a:lnTo>
                    <a:pt x="42799" y="85724"/>
                  </a:lnTo>
                  <a:lnTo>
                    <a:pt x="57150" y="85724"/>
                  </a:lnTo>
                  <a:lnTo>
                    <a:pt x="57150" y="82850"/>
                  </a:lnTo>
                  <a:close/>
                </a:path>
                <a:path w="85725" h="1007110">
                  <a:moveTo>
                    <a:pt x="42799" y="0"/>
                  </a:moveTo>
                  <a:lnTo>
                    <a:pt x="26146" y="3385"/>
                  </a:lnTo>
                  <a:lnTo>
                    <a:pt x="12541" y="12604"/>
                  </a:lnTo>
                  <a:lnTo>
                    <a:pt x="3365" y="26253"/>
                  </a:lnTo>
                  <a:lnTo>
                    <a:pt x="0" y="42925"/>
                  </a:lnTo>
                  <a:lnTo>
                    <a:pt x="3365" y="59578"/>
                  </a:lnTo>
                  <a:lnTo>
                    <a:pt x="12541" y="73183"/>
                  </a:lnTo>
                  <a:lnTo>
                    <a:pt x="26146" y="82359"/>
                  </a:lnTo>
                  <a:lnTo>
                    <a:pt x="28575" y="82850"/>
                  </a:lnTo>
                  <a:lnTo>
                    <a:pt x="28575" y="42925"/>
                  </a:lnTo>
                  <a:lnTo>
                    <a:pt x="85725" y="42925"/>
                  </a:lnTo>
                  <a:lnTo>
                    <a:pt x="82339" y="26253"/>
                  </a:lnTo>
                  <a:lnTo>
                    <a:pt x="73120" y="12604"/>
                  </a:lnTo>
                  <a:lnTo>
                    <a:pt x="59471" y="3385"/>
                  </a:lnTo>
                  <a:lnTo>
                    <a:pt x="42799" y="0"/>
                  </a:lnTo>
                  <a:close/>
                </a:path>
                <a:path w="85725" h="1007110">
                  <a:moveTo>
                    <a:pt x="85725" y="42925"/>
                  </a:moveTo>
                  <a:lnTo>
                    <a:pt x="57150" y="42925"/>
                  </a:lnTo>
                  <a:lnTo>
                    <a:pt x="57150" y="82850"/>
                  </a:lnTo>
                  <a:lnTo>
                    <a:pt x="59471" y="82359"/>
                  </a:lnTo>
                  <a:lnTo>
                    <a:pt x="73120" y="73183"/>
                  </a:lnTo>
                  <a:lnTo>
                    <a:pt x="82339" y="59578"/>
                  </a:lnTo>
                  <a:lnTo>
                    <a:pt x="85725" y="4292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0990" y="1530858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347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761232" y="65277"/>
            <a:ext cx="4528566" cy="811784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49606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ACHIEVEMENTS</a:t>
            </a:r>
            <a:r>
              <a:rPr spc="-65" dirty="0"/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10" dirty="0"/>
              <a:t>AWARDS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207" y="3715247"/>
            <a:ext cx="2704958" cy="17658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83823" y="5948171"/>
            <a:ext cx="1408176" cy="9098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39225" cy="9280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94230" y="4208145"/>
            <a:ext cx="139763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MICROFINANCE INSTITUTION</a:t>
            </a:r>
            <a:r>
              <a:rPr sz="1600" b="1" spc="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385622"/>
                </a:solidFill>
                <a:latin typeface="Calibri"/>
                <a:cs typeface="Calibri"/>
              </a:rPr>
              <a:t>OF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THE</a:t>
            </a:r>
            <a:r>
              <a:rPr sz="16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YEAR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2112" y="2414397"/>
            <a:ext cx="2469515" cy="3260725"/>
            <a:chOff x="142112" y="2414397"/>
            <a:chExt cx="2469515" cy="3260725"/>
          </a:xfrm>
        </p:grpSpPr>
        <p:sp>
          <p:nvSpPr>
            <p:cNvPr id="7" name="object 7"/>
            <p:cNvSpPr/>
            <p:nvPr/>
          </p:nvSpPr>
          <p:spPr>
            <a:xfrm>
              <a:off x="151637" y="2423922"/>
              <a:ext cx="397510" cy="0"/>
            </a:xfrm>
            <a:custGeom>
              <a:avLst/>
              <a:gdLst/>
              <a:ahLst/>
              <a:cxnLst/>
              <a:rect l="l" t="t" r="r" b="b"/>
              <a:pathLst>
                <a:path w="397509">
                  <a:moveTo>
                    <a:pt x="397421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8820" y="5437632"/>
              <a:ext cx="622554" cy="2369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1901" y="5451475"/>
              <a:ext cx="585596" cy="19997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91387" y="5901029"/>
            <a:ext cx="3137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Iconic</a:t>
            </a:r>
            <a:r>
              <a:rPr sz="18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Business</a:t>
            </a:r>
            <a:r>
              <a:rPr sz="1800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Summit</a:t>
            </a:r>
            <a:r>
              <a:rPr sz="1800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&amp;</a:t>
            </a:r>
            <a:r>
              <a:rPr sz="18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Awards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90771" y="5901029"/>
            <a:ext cx="36436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5th</a:t>
            </a:r>
            <a:r>
              <a:rPr sz="1800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Eastern</a:t>
            </a:r>
            <a:r>
              <a:rPr sz="1800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India</a:t>
            </a:r>
            <a:r>
              <a:rPr sz="1800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Microfinance</a:t>
            </a:r>
            <a:r>
              <a:rPr sz="18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Summit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843976" y="3782303"/>
            <a:ext cx="2705100" cy="1964055"/>
            <a:chOff x="4843976" y="3782303"/>
            <a:chExt cx="2705100" cy="196405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43976" y="3782303"/>
              <a:ext cx="2704958" cy="176583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3496" y="5509260"/>
              <a:ext cx="624077" cy="23696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87720" y="5522213"/>
              <a:ext cx="585596" cy="19998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553202" y="4275582"/>
            <a:ext cx="12820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280" marR="5080" indent="-6858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NEW</a:t>
            </a:r>
            <a:r>
              <a:rPr sz="1600" b="1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AGE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40" dirty="0">
                <a:solidFill>
                  <a:srgbClr val="385622"/>
                </a:solidFill>
                <a:latin typeface="Calibri"/>
                <a:cs typeface="Calibri"/>
              </a:rPr>
              <a:t>FAST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MOVING</a:t>
            </a:r>
            <a:r>
              <a:rPr sz="1600" b="1" spc="-8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385622"/>
                </a:solidFill>
                <a:latin typeface="Calibri"/>
                <a:cs typeface="Calibri"/>
              </a:rPr>
              <a:t>MFI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786598" y="3725915"/>
            <a:ext cx="2707005" cy="1997710"/>
            <a:chOff x="8786598" y="3725915"/>
            <a:chExt cx="2707005" cy="199771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86598" y="3725915"/>
              <a:ext cx="2706414" cy="17658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81615" y="5486400"/>
              <a:ext cx="622553" cy="23696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94950" y="5499354"/>
              <a:ext cx="585597" cy="19998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387331" y="4090492"/>
            <a:ext cx="140081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r>
              <a:rPr sz="16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IN</a:t>
            </a: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CLASS CREDIT UNDERWRITING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SOLUTION</a:t>
            </a:r>
            <a:r>
              <a:rPr sz="1600" b="1" spc="-8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385622"/>
                </a:solidFill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64397" y="5885789"/>
            <a:ext cx="3598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385622"/>
                </a:solidFill>
                <a:latin typeface="Calibri"/>
                <a:cs typeface="Calibri"/>
              </a:rPr>
              <a:t>Treasury,</a:t>
            </a:r>
            <a:r>
              <a:rPr sz="1800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Risk</a:t>
            </a:r>
            <a:r>
              <a:rPr sz="1800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and</a:t>
            </a:r>
            <a:r>
              <a:rPr sz="1800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Compliance</a:t>
            </a:r>
            <a:r>
              <a:rPr sz="1800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Summit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56019" y="1339299"/>
            <a:ext cx="11770995" cy="4984115"/>
            <a:chOff x="156019" y="1339299"/>
            <a:chExt cx="11770995" cy="4984115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5300" y="1367027"/>
              <a:ext cx="3553967" cy="23088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7323" y="1559051"/>
              <a:ext cx="3183636" cy="19385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38197" y="1360721"/>
              <a:ext cx="3560156" cy="231385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02835" y="1525523"/>
              <a:ext cx="3244595" cy="199796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79227" y="1339299"/>
              <a:ext cx="3583084" cy="23065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43900" y="1504187"/>
              <a:ext cx="3267455" cy="199034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98881" y="2343150"/>
              <a:ext cx="11713845" cy="3965575"/>
            </a:xfrm>
            <a:custGeom>
              <a:avLst/>
              <a:gdLst/>
              <a:ahLst/>
              <a:cxnLst/>
              <a:rect l="l" t="t" r="r" b="b"/>
              <a:pathLst>
                <a:path w="11713845" h="3965575">
                  <a:moveTo>
                    <a:pt x="0" y="2649728"/>
                  </a:moveTo>
                  <a:lnTo>
                    <a:pt x="0" y="3965448"/>
                  </a:lnTo>
                  <a:lnTo>
                    <a:pt x="11713464" y="3965448"/>
                  </a:lnTo>
                  <a:lnTo>
                    <a:pt x="11713464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6019" y="4051300"/>
              <a:ext cx="85725" cy="991235"/>
            </a:xfrm>
            <a:custGeom>
              <a:avLst/>
              <a:gdLst/>
              <a:ahLst/>
              <a:cxnLst/>
              <a:rect l="l" t="t" r="r" b="b"/>
              <a:pathLst>
                <a:path w="85725" h="991235">
                  <a:moveTo>
                    <a:pt x="28575" y="82842"/>
                  </a:moveTo>
                  <a:lnTo>
                    <a:pt x="28575" y="990981"/>
                  </a:lnTo>
                  <a:lnTo>
                    <a:pt x="57150" y="990981"/>
                  </a:lnTo>
                  <a:lnTo>
                    <a:pt x="57150" y="85725"/>
                  </a:lnTo>
                  <a:lnTo>
                    <a:pt x="42862" y="85725"/>
                  </a:lnTo>
                  <a:lnTo>
                    <a:pt x="28575" y="82842"/>
                  </a:lnTo>
                  <a:close/>
                </a:path>
                <a:path w="85725" h="991235">
                  <a:moveTo>
                    <a:pt x="57150" y="42925"/>
                  </a:moveTo>
                  <a:lnTo>
                    <a:pt x="28575" y="42925"/>
                  </a:lnTo>
                  <a:lnTo>
                    <a:pt x="28575" y="82842"/>
                  </a:lnTo>
                  <a:lnTo>
                    <a:pt x="42862" y="85725"/>
                  </a:lnTo>
                  <a:lnTo>
                    <a:pt x="57150" y="82842"/>
                  </a:lnTo>
                  <a:lnTo>
                    <a:pt x="57150" y="42925"/>
                  </a:lnTo>
                  <a:close/>
                </a:path>
                <a:path w="85725" h="991235">
                  <a:moveTo>
                    <a:pt x="57150" y="82842"/>
                  </a:moveTo>
                  <a:lnTo>
                    <a:pt x="42862" y="85725"/>
                  </a:lnTo>
                  <a:lnTo>
                    <a:pt x="57150" y="85725"/>
                  </a:lnTo>
                  <a:lnTo>
                    <a:pt x="57150" y="82842"/>
                  </a:lnTo>
                  <a:close/>
                </a:path>
                <a:path w="85725" h="991235">
                  <a:moveTo>
                    <a:pt x="42862" y="0"/>
                  </a:moveTo>
                  <a:lnTo>
                    <a:pt x="26178" y="3385"/>
                  </a:lnTo>
                  <a:lnTo>
                    <a:pt x="12553" y="12604"/>
                  </a:lnTo>
                  <a:lnTo>
                    <a:pt x="3368" y="26253"/>
                  </a:lnTo>
                  <a:lnTo>
                    <a:pt x="0" y="42925"/>
                  </a:lnTo>
                  <a:lnTo>
                    <a:pt x="3368" y="59578"/>
                  </a:lnTo>
                  <a:lnTo>
                    <a:pt x="12553" y="73183"/>
                  </a:lnTo>
                  <a:lnTo>
                    <a:pt x="26178" y="82359"/>
                  </a:lnTo>
                  <a:lnTo>
                    <a:pt x="28575" y="82842"/>
                  </a:lnTo>
                  <a:lnTo>
                    <a:pt x="28575" y="42925"/>
                  </a:lnTo>
                  <a:lnTo>
                    <a:pt x="85725" y="42925"/>
                  </a:lnTo>
                  <a:lnTo>
                    <a:pt x="82356" y="26253"/>
                  </a:lnTo>
                  <a:lnTo>
                    <a:pt x="73171" y="12604"/>
                  </a:lnTo>
                  <a:lnTo>
                    <a:pt x="59546" y="3385"/>
                  </a:lnTo>
                  <a:lnTo>
                    <a:pt x="42862" y="0"/>
                  </a:lnTo>
                  <a:close/>
                </a:path>
                <a:path w="85725" h="991235">
                  <a:moveTo>
                    <a:pt x="85725" y="42925"/>
                  </a:moveTo>
                  <a:lnTo>
                    <a:pt x="57150" y="42925"/>
                  </a:lnTo>
                  <a:lnTo>
                    <a:pt x="57150" y="82842"/>
                  </a:lnTo>
                  <a:lnTo>
                    <a:pt x="59546" y="82359"/>
                  </a:lnTo>
                  <a:lnTo>
                    <a:pt x="73171" y="73183"/>
                  </a:lnTo>
                  <a:lnTo>
                    <a:pt x="82356" y="59578"/>
                  </a:lnTo>
                  <a:lnTo>
                    <a:pt x="85725" y="4292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912346" y="1488185"/>
              <a:ext cx="0" cy="864869"/>
            </a:xfrm>
            <a:custGeom>
              <a:avLst/>
              <a:gdLst/>
              <a:ahLst/>
              <a:cxnLst/>
              <a:rect l="l" t="t" r="r" b="b"/>
              <a:pathLst>
                <a:path h="864869">
                  <a:moveTo>
                    <a:pt x="0" y="864615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710940" y="54864"/>
            <a:ext cx="4528566" cy="787145"/>
          </a:xfrm>
          <a:prstGeom prst="rect">
            <a:avLst/>
          </a:prstGeom>
        </p:spPr>
      </p:pic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907" rIns="0" bIns="0" rtlCol="0">
            <a:spAutoFit/>
          </a:bodyPr>
          <a:lstStyle/>
          <a:p>
            <a:pPr marL="144462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ACHIEVEMENTS</a:t>
            </a:r>
            <a:r>
              <a:rPr spc="-65" dirty="0"/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10" dirty="0"/>
              <a:t>AWARDS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4985" y="3722644"/>
            <a:ext cx="2606817" cy="169956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83823" y="5948171"/>
            <a:ext cx="1408176" cy="9098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01705" cy="96839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89505" y="4082541"/>
            <a:ext cx="105600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BFSI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LEADERSHIP AWARD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33600" y="5408676"/>
            <a:ext cx="622935" cy="237490"/>
            <a:chOff x="2133600" y="5408676"/>
            <a:chExt cx="622935" cy="23749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3600" y="5408676"/>
              <a:ext cx="622554" cy="2369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7189" y="5422011"/>
              <a:ext cx="585597" cy="20007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44423" y="5864453"/>
            <a:ext cx="3489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Elets</a:t>
            </a:r>
            <a:r>
              <a:rPr sz="1800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6th</a:t>
            </a:r>
            <a:r>
              <a:rPr sz="18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NBFC100</a:t>
            </a:r>
            <a:r>
              <a:rPr sz="1800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385622"/>
                </a:solidFill>
                <a:latin typeface="Calibri"/>
                <a:cs typeface="Calibri"/>
              </a:rPr>
              <a:t>Tech</a:t>
            </a:r>
            <a:r>
              <a:rPr sz="18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Summit</a:t>
            </a:r>
            <a:r>
              <a:rPr sz="1800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385622"/>
                </a:solidFill>
                <a:latin typeface="Calibri"/>
                <a:cs typeface="Calibri"/>
              </a:rPr>
              <a:t>2019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80405" y="5864453"/>
            <a:ext cx="2449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7</a:t>
            </a:r>
            <a:r>
              <a:rPr sz="1800" baseline="25462" dirty="0">
                <a:solidFill>
                  <a:srgbClr val="385622"/>
                </a:solidFill>
                <a:latin typeface="Calibri"/>
                <a:cs typeface="Calibri"/>
              </a:rPr>
              <a:t>th</a:t>
            </a:r>
            <a:r>
              <a:rPr sz="1800" spc="157" baseline="25462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MINE</a:t>
            </a:r>
            <a:r>
              <a:rPr sz="18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cum</a:t>
            </a:r>
            <a:r>
              <a:rPr sz="18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Conference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93240" y="3710505"/>
            <a:ext cx="2750185" cy="1978025"/>
            <a:chOff x="4793240" y="3710505"/>
            <a:chExt cx="2750185" cy="197802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93240" y="3710505"/>
              <a:ext cx="2750113" cy="17949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8444" y="5451348"/>
              <a:ext cx="622553" cy="23696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52414" y="5464937"/>
              <a:ext cx="585597" cy="20005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588253" y="4187444"/>
            <a:ext cx="10439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EXCELLENCE</a:t>
            </a:r>
            <a:endParaRPr sz="16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AWARD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728937" y="3775362"/>
            <a:ext cx="2526030" cy="1879600"/>
            <a:chOff x="8728937" y="3775362"/>
            <a:chExt cx="2526030" cy="187960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28937" y="3775362"/>
              <a:ext cx="2525793" cy="16492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80448" y="5417820"/>
              <a:ext cx="625601" cy="23696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94291" y="5431028"/>
              <a:ext cx="588645" cy="19997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200133" y="4035678"/>
            <a:ext cx="163957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385622"/>
                </a:solidFill>
                <a:latin typeface="Calibri"/>
                <a:cs typeface="Calibri"/>
              </a:rPr>
              <a:t>TOP-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RANKING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BANKING</a:t>
            </a:r>
            <a:r>
              <a:rPr sz="1600" b="1" spc="-7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385622"/>
                </a:solidFill>
                <a:latin typeface="Calibri"/>
                <a:cs typeface="Calibri"/>
              </a:rPr>
              <a:t>&amp;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FINANCE</a:t>
            </a:r>
            <a:r>
              <a:rPr sz="16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PROJECTS </a:t>
            </a: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IN</a:t>
            </a:r>
            <a:r>
              <a:rPr sz="1600" b="1" spc="-1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INDIA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43441" y="5844032"/>
            <a:ext cx="1908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55th</a:t>
            </a:r>
            <a:r>
              <a:rPr sz="18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385622"/>
                </a:solidFill>
                <a:latin typeface="Calibri"/>
                <a:cs typeface="Calibri"/>
              </a:rPr>
              <a:t>SKOCH</a:t>
            </a:r>
            <a:r>
              <a:rPr sz="1800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Summit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14134" y="1369848"/>
            <a:ext cx="11548110" cy="5023485"/>
            <a:chOff x="314134" y="1369848"/>
            <a:chExt cx="11548110" cy="5023485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6552" y="1373123"/>
              <a:ext cx="3343655" cy="23530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8576" y="1565147"/>
              <a:ext cx="2973324" cy="19827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02798" y="1395771"/>
              <a:ext cx="3287342" cy="228642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67427" y="1560575"/>
              <a:ext cx="2971800" cy="19705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19822" y="1369848"/>
              <a:ext cx="3285843" cy="231236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84464" y="1534667"/>
              <a:ext cx="2970276" cy="199643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28422" y="2382774"/>
              <a:ext cx="11490960" cy="3996054"/>
            </a:xfrm>
            <a:custGeom>
              <a:avLst/>
              <a:gdLst/>
              <a:ahLst/>
              <a:cxnLst/>
              <a:rect l="l" t="t" r="r" b="b"/>
              <a:pathLst>
                <a:path w="11490960" h="3996054">
                  <a:moveTo>
                    <a:pt x="11490960" y="2670175"/>
                  </a:moveTo>
                  <a:lnTo>
                    <a:pt x="11490960" y="3995928"/>
                  </a:lnTo>
                  <a:lnTo>
                    <a:pt x="0" y="3995928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776455" y="4104640"/>
              <a:ext cx="85725" cy="998855"/>
            </a:xfrm>
            <a:custGeom>
              <a:avLst/>
              <a:gdLst/>
              <a:ahLst/>
              <a:cxnLst/>
              <a:rect l="l" t="t" r="r" b="b"/>
              <a:pathLst>
                <a:path w="85725" h="998854">
                  <a:moveTo>
                    <a:pt x="28679" y="82849"/>
                  </a:moveTo>
                  <a:lnTo>
                    <a:pt x="28701" y="998347"/>
                  </a:lnTo>
                  <a:lnTo>
                    <a:pt x="57276" y="998347"/>
                  </a:lnTo>
                  <a:lnTo>
                    <a:pt x="57155" y="85725"/>
                  </a:lnTo>
                  <a:lnTo>
                    <a:pt x="42925" y="85725"/>
                  </a:lnTo>
                  <a:lnTo>
                    <a:pt x="28679" y="82849"/>
                  </a:lnTo>
                  <a:close/>
                </a:path>
                <a:path w="85725" h="998854">
                  <a:moveTo>
                    <a:pt x="57150" y="42926"/>
                  </a:moveTo>
                  <a:lnTo>
                    <a:pt x="28575" y="42926"/>
                  </a:lnTo>
                  <a:lnTo>
                    <a:pt x="28679" y="82849"/>
                  </a:lnTo>
                  <a:lnTo>
                    <a:pt x="42925" y="85725"/>
                  </a:lnTo>
                  <a:lnTo>
                    <a:pt x="57155" y="82849"/>
                  </a:lnTo>
                  <a:lnTo>
                    <a:pt x="57150" y="42926"/>
                  </a:lnTo>
                  <a:close/>
                </a:path>
                <a:path w="85725" h="998854">
                  <a:moveTo>
                    <a:pt x="57155" y="82849"/>
                  </a:moveTo>
                  <a:lnTo>
                    <a:pt x="42925" y="85725"/>
                  </a:lnTo>
                  <a:lnTo>
                    <a:pt x="57155" y="85725"/>
                  </a:lnTo>
                  <a:lnTo>
                    <a:pt x="57155" y="82849"/>
                  </a:lnTo>
                  <a:close/>
                </a:path>
                <a:path w="85725" h="998854">
                  <a:moveTo>
                    <a:pt x="42925" y="0"/>
                  </a:moveTo>
                  <a:lnTo>
                    <a:pt x="26253" y="3385"/>
                  </a:lnTo>
                  <a:lnTo>
                    <a:pt x="12604" y="12604"/>
                  </a:lnTo>
                  <a:lnTo>
                    <a:pt x="3385" y="26253"/>
                  </a:lnTo>
                  <a:lnTo>
                    <a:pt x="0" y="42926"/>
                  </a:lnTo>
                  <a:lnTo>
                    <a:pt x="3385" y="59578"/>
                  </a:lnTo>
                  <a:lnTo>
                    <a:pt x="12604" y="73183"/>
                  </a:lnTo>
                  <a:lnTo>
                    <a:pt x="26253" y="82359"/>
                  </a:lnTo>
                  <a:lnTo>
                    <a:pt x="28679" y="82849"/>
                  </a:lnTo>
                  <a:lnTo>
                    <a:pt x="28575" y="42926"/>
                  </a:lnTo>
                  <a:lnTo>
                    <a:pt x="85725" y="42926"/>
                  </a:lnTo>
                  <a:lnTo>
                    <a:pt x="82359" y="26253"/>
                  </a:lnTo>
                  <a:lnTo>
                    <a:pt x="73183" y="12604"/>
                  </a:lnTo>
                  <a:lnTo>
                    <a:pt x="59578" y="3385"/>
                  </a:lnTo>
                  <a:lnTo>
                    <a:pt x="42925" y="0"/>
                  </a:lnTo>
                  <a:close/>
                </a:path>
                <a:path w="85725" h="998854">
                  <a:moveTo>
                    <a:pt x="85725" y="42926"/>
                  </a:moveTo>
                  <a:lnTo>
                    <a:pt x="57150" y="42926"/>
                  </a:lnTo>
                  <a:lnTo>
                    <a:pt x="57155" y="82849"/>
                  </a:lnTo>
                  <a:lnTo>
                    <a:pt x="59578" y="82359"/>
                  </a:lnTo>
                  <a:lnTo>
                    <a:pt x="73183" y="73183"/>
                  </a:lnTo>
                  <a:lnTo>
                    <a:pt x="82359" y="59578"/>
                  </a:lnTo>
                  <a:lnTo>
                    <a:pt x="85725" y="42926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28422" y="1520189"/>
              <a:ext cx="0" cy="871855"/>
            </a:xfrm>
            <a:custGeom>
              <a:avLst/>
              <a:gdLst/>
              <a:ahLst/>
              <a:cxnLst/>
              <a:rect l="l" t="t" r="r" b="b"/>
              <a:pathLst>
                <a:path h="871855">
                  <a:moveTo>
                    <a:pt x="0" y="871347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744467" y="63753"/>
            <a:ext cx="4528566" cy="828548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1930" rIns="0" bIns="0" rtlCol="0">
            <a:spAutoFit/>
          </a:bodyPr>
          <a:lstStyle/>
          <a:p>
            <a:pPr marL="147955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ACHIEVEMENTS</a:t>
            </a:r>
            <a:r>
              <a:rPr spc="-65" dirty="0"/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10" dirty="0"/>
              <a:t>AWARDS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42</a:t>
            </a:fld>
            <a:endParaRPr spc="-2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693" y="3664917"/>
            <a:ext cx="2353910" cy="15353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83823" y="5922264"/>
            <a:ext cx="1408176" cy="9098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305059" cy="9542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53667" y="4038091"/>
            <a:ext cx="142430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385622"/>
                </a:solidFill>
                <a:latin typeface="Calibri"/>
                <a:cs typeface="Calibri"/>
              </a:rPr>
              <a:t>BEST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385622"/>
                </a:solidFill>
                <a:latin typeface="Calibri"/>
                <a:cs typeface="Calibri"/>
              </a:rPr>
              <a:t>MICRO</a:t>
            </a:r>
            <a:r>
              <a:rPr sz="1600" b="1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LENDING</a:t>
            </a:r>
            <a:endParaRPr sz="160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</a:pP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(NBFC)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65014" y="5207505"/>
            <a:ext cx="616585" cy="227965"/>
            <a:chOff x="2065014" y="5207505"/>
            <a:chExt cx="616585" cy="22796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5014" y="5207505"/>
              <a:ext cx="616469" cy="2278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3275" y="5216778"/>
              <a:ext cx="588644" cy="19989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37336" y="5578550"/>
            <a:ext cx="2560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6th</a:t>
            </a:r>
            <a:r>
              <a:rPr sz="1800" spc="-2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SMEs</a:t>
            </a:r>
            <a:r>
              <a:rPr sz="18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Excellence</a:t>
            </a:r>
            <a:r>
              <a:rPr sz="1800" spc="-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385622"/>
                </a:solidFill>
                <a:latin typeface="Calibri"/>
                <a:cs typeface="Calibri"/>
              </a:rPr>
              <a:t>Award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78121" y="5589523"/>
            <a:ext cx="2938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MSME</a:t>
            </a:r>
            <a:r>
              <a:rPr sz="18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NBFC</a:t>
            </a:r>
            <a:r>
              <a:rPr sz="1800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Excellence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85622"/>
                </a:solidFill>
                <a:latin typeface="Calibri"/>
                <a:cs typeface="Calibri"/>
              </a:rPr>
              <a:t>Awards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877656" y="3756778"/>
            <a:ext cx="2372360" cy="1746250"/>
            <a:chOff x="4877656" y="3756778"/>
            <a:chExt cx="2372360" cy="174625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7656" y="3756778"/>
              <a:ext cx="2372087" cy="15482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45479" y="5265432"/>
              <a:ext cx="625601" cy="23696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58306" y="5279008"/>
              <a:ext cx="588644" cy="20002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384672" y="3914902"/>
            <a:ext cx="135636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EMERGING TECHSAVVY MICROFINANCE COMPANY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805055" y="3735849"/>
            <a:ext cx="2439670" cy="1776095"/>
            <a:chOff x="8805055" y="3735849"/>
            <a:chExt cx="2439670" cy="177609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05055" y="3735849"/>
              <a:ext cx="2439153" cy="15898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38360" y="5274576"/>
              <a:ext cx="625601" cy="23696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51949" y="5287645"/>
              <a:ext cx="588645" cy="20002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290050" y="4158437"/>
            <a:ext cx="1501775" cy="4832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80"/>
              </a:lnSpc>
              <a:spcBef>
                <a:spcPts val="105"/>
              </a:spcBef>
            </a:pPr>
            <a:r>
              <a:rPr sz="1400" b="1" dirty="0">
                <a:solidFill>
                  <a:srgbClr val="385622"/>
                </a:solidFill>
                <a:latin typeface="Calibri"/>
                <a:cs typeface="Calibri"/>
              </a:rPr>
              <a:t>POSITIVE</a:t>
            </a:r>
            <a:r>
              <a:rPr sz="1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EXTERNAL</a:t>
            </a:r>
            <a:endParaRPr sz="1400">
              <a:latin typeface="Calibri"/>
              <a:cs typeface="Calibri"/>
            </a:endParaRPr>
          </a:p>
          <a:p>
            <a:pPr marL="74930">
              <a:lnSpc>
                <a:spcPts val="1914"/>
              </a:lnSpc>
            </a:pPr>
            <a:r>
              <a:rPr sz="1600" b="1" spc="-10" dirty="0">
                <a:solidFill>
                  <a:srgbClr val="385622"/>
                </a:solidFill>
                <a:latin typeface="Calibri"/>
                <a:cs typeface="Calibri"/>
              </a:rPr>
              <a:t>IMAGE</a:t>
            </a:r>
            <a:r>
              <a:rPr sz="16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385622"/>
                </a:solidFill>
                <a:latin typeface="Calibri"/>
                <a:cs typeface="Calibri"/>
              </a:rPr>
              <a:t>BUILDING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55405" y="5549290"/>
            <a:ext cx="2459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MFIN</a:t>
            </a:r>
            <a:r>
              <a:rPr sz="1800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85622"/>
                </a:solidFill>
                <a:latin typeface="Calibri"/>
                <a:cs typeface="Calibri"/>
              </a:rPr>
              <a:t>Microfinance</a:t>
            </a:r>
            <a:r>
              <a:rPr sz="1800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385622"/>
                </a:solidFill>
                <a:latin typeface="Calibri"/>
                <a:cs typeface="Calibri"/>
              </a:rPr>
              <a:t>Award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56019" y="1271016"/>
            <a:ext cx="11770995" cy="5052060"/>
            <a:chOff x="156019" y="1271016"/>
            <a:chExt cx="11770995" cy="5052060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71187" y="1281684"/>
              <a:ext cx="3579875" cy="25069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63211" y="1473708"/>
              <a:ext cx="3209543" cy="21366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94903" y="1309116"/>
              <a:ext cx="3500628" cy="24536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86927" y="1501140"/>
              <a:ext cx="3130296" cy="20833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8431" y="1271016"/>
              <a:ext cx="3581400" cy="243839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0455" y="1463040"/>
              <a:ext cx="3211068" cy="206806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98881" y="2355341"/>
              <a:ext cx="11713845" cy="3953510"/>
            </a:xfrm>
            <a:custGeom>
              <a:avLst/>
              <a:gdLst/>
              <a:ahLst/>
              <a:cxnLst/>
              <a:rect l="l" t="t" r="r" b="b"/>
              <a:pathLst>
                <a:path w="11713845" h="3953510">
                  <a:moveTo>
                    <a:pt x="0" y="2641600"/>
                  </a:moveTo>
                  <a:lnTo>
                    <a:pt x="0" y="3953256"/>
                  </a:lnTo>
                  <a:lnTo>
                    <a:pt x="11713464" y="3953256"/>
                  </a:lnTo>
                  <a:lnTo>
                    <a:pt x="11713464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6019" y="4058920"/>
              <a:ext cx="85725" cy="988694"/>
            </a:xfrm>
            <a:custGeom>
              <a:avLst/>
              <a:gdLst/>
              <a:ahLst/>
              <a:cxnLst/>
              <a:rect l="l" t="t" r="r" b="b"/>
              <a:pathLst>
                <a:path w="85725" h="988695">
                  <a:moveTo>
                    <a:pt x="28575" y="82842"/>
                  </a:moveTo>
                  <a:lnTo>
                    <a:pt x="28575" y="988186"/>
                  </a:lnTo>
                  <a:lnTo>
                    <a:pt x="57150" y="988186"/>
                  </a:lnTo>
                  <a:lnTo>
                    <a:pt x="57150" y="85724"/>
                  </a:lnTo>
                  <a:lnTo>
                    <a:pt x="42862" y="85724"/>
                  </a:lnTo>
                  <a:lnTo>
                    <a:pt x="28575" y="82842"/>
                  </a:lnTo>
                  <a:close/>
                </a:path>
                <a:path w="85725" h="988695">
                  <a:moveTo>
                    <a:pt x="57150" y="42925"/>
                  </a:moveTo>
                  <a:lnTo>
                    <a:pt x="28575" y="42925"/>
                  </a:lnTo>
                  <a:lnTo>
                    <a:pt x="28575" y="82842"/>
                  </a:lnTo>
                  <a:lnTo>
                    <a:pt x="42862" y="85724"/>
                  </a:lnTo>
                  <a:lnTo>
                    <a:pt x="57150" y="82842"/>
                  </a:lnTo>
                  <a:lnTo>
                    <a:pt x="57150" y="42925"/>
                  </a:lnTo>
                  <a:close/>
                </a:path>
                <a:path w="85725" h="988695">
                  <a:moveTo>
                    <a:pt x="57150" y="82842"/>
                  </a:moveTo>
                  <a:lnTo>
                    <a:pt x="42862" y="85724"/>
                  </a:lnTo>
                  <a:lnTo>
                    <a:pt x="57150" y="85724"/>
                  </a:lnTo>
                  <a:lnTo>
                    <a:pt x="57150" y="82842"/>
                  </a:lnTo>
                  <a:close/>
                </a:path>
                <a:path w="85725" h="988695">
                  <a:moveTo>
                    <a:pt x="42862" y="0"/>
                  </a:moveTo>
                  <a:lnTo>
                    <a:pt x="26178" y="3385"/>
                  </a:lnTo>
                  <a:lnTo>
                    <a:pt x="12553" y="12604"/>
                  </a:lnTo>
                  <a:lnTo>
                    <a:pt x="3368" y="26253"/>
                  </a:lnTo>
                  <a:lnTo>
                    <a:pt x="0" y="42925"/>
                  </a:lnTo>
                  <a:lnTo>
                    <a:pt x="3368" y="59578"/>
                  </a:lnTo>
                  <a:lnTo>
                    <a:pt x="12553" y="73183"/>
                  </a:lnTo>
                  <a:lnTo>
                    <a:pt x="26178" y="82359"/>
                  </a:lnTo>
                  <a:lnTo>
                    <a:pt x="28575" y="82842"/>
                  </a:lnTo>
                  <a:lnTo>
                    <a:pt x="28575" y="42925"/>
                  </a:lnTo>
                  <a:lnTo>
                    <a:pt x="85725" y="42925"/>
                  </a:lnTo>
                  <a:lnTo>
                    <a:pt x="82356" y="26253"/>
                  </a:lnTo>
                  <a:lnTo>
                    <a:pt x="73171" y="12604"/>
                  </a:lnTo>
                  <a:lnTo>
                    <a:pt x="59546" y="3385"/>
                  </a:lnTo>
                  <a:lnTo>
                    <a:pt x="42862" y="0"/>
                  </a:lnTo>
                  <a:close/>
                </a:path>
                <a:path w="85725" h="988695">
                  <a:moveTo>
                    <a:pt x="85725" y="42925"/>
                  </a:moveTo>
                  <a:lnTo>
                    <a:pt x="57150" y="42925"/>
                  </a:lnTo>
                  <a:lnTo>
                    <a:pt x="57150" y="82842"/>
                  </a:lnTo>
                  <a:lnTo>
                    <a:pt x="59546" y="82359"/>
                  </a:lnTo>
                  <a:lnTo>
                    <a:pt x="73171" y="73183"/>
                  </a:lnTo>
                  <a:lnTo>
                    <a:pt x="82356" y="59578"/>
                  </a:lnTo>
                  <a:lnTo>
                    <a:pt x="85725" y="42925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912346" y="1501902"/>
              <a:ext cx="0" cy="862330"/>
            </a:xfrm>
            <a:custGeom>
              <a:avLst/>
              <a:gdLst/>
              <a:ahLst/>
              <a:cxnLst/>
              <a:rect l="l" t="t" r="r" b="b"/>
              <a:pathLst>
                <a:path h="862330">
                  <a:moveTo>
                    <a:pt x="0" y="862076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761232" y="60960"/>
            <a:ext cx="4528566" cy="787146"/>
          </a:xfrm>
          <a:prstGeom prst="rect">
            <a:avLst/>
          </a:prstGeom>
        </p:spPr>
      </p:pic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369" rIns="0" bIns="0" rtlCol="0">
            <a:spAutoFit/>
          </a:bodyPr>
          <a:lstStyle/>
          <a:p>
            <a:pPr marL="149542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ACHIEVEMENTS</a:t>
            </a:r>
            <a:r>
              <a:rPr spc="-65" dirty="0"/>
              <a:t> </a:t>
            </a:r>
            <a:r>
              <a:rPr dirty="0"/>
              <a:t>&amp;</a:t>
            </a:r>
            <a:r>
              <a:rPr spc="-85" dirty="0"/>
              <a:t> </a:t>
            </a:r>
            <a:r>
              <a:rPr spc="-10" dirty="0"/>
              <a:t>AWARDS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43</a:t>
            </a:fld>
            <a:endParaRPr spc="-2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660904"/>
            <a:ext cx="658368" cy="6736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5508" y="2660904"/>
            <a:ext cx="682751" cy="6995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1000" y="2587751"/>
            <a:ext cx="720851" cy="6492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844915" y="2741421"/>
            <a:ext cx="24326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6600"/>
                </a:solidFill>
                <a:latin typeface="Calibri"/>
                <a:cs typeface="Calibri"/>
                <a:hlinkClick r:id="rId5"/>
              </a:rPr>
              <a:t>info@satyamicrocapital.com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484" y="2844164"/>
            <a:ext cx="14509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6600"/>
                </a:solidFill>
                <a:latin typeface="Calibri"/>
                <a:cs typeface="Calibri"/>
              </a:rPr>
              <a:t>+91</a:t>
            </a:r>
            <a:r>
              <a:rPr sz="1600" b="1" spc="-1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6600"/>
                </a:solidFill>
                <a:latin typeface="Calibri"/>
                <a:cs typeface="Calibri"/>
              </a:rPr>
              <a:t>11</a:t>
            </a:r>
            <a:r>
              <a:rPr sz="1600" b="1" spc="-1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6600"/>
                </a:solidFill>
                <a:latin typeface="Calibri"/>
                <a:cs typeface="Calibri"/>
              </a:rPr>
              <a:t>49724000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3384" y="2554927"/>
            <a:ext cx="213995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IN" sz="1600" b="1" dirty="0">
                <a:solidFill>
                  <a:srgbClr val="FF6600"/>
                </a:solidFill>
                <a:latin typeface="Calibri"/>
                <a:cs typeface="Calibri"/>
              </a:rPr>
              <a:t>Registered Office -</a:t>
            </a:r>
            <a:r>
              <a:rPr sz="1600" b="1" dirty="0">
                <a:solidFill>
                  <a:srgbClr val="FF6600"/>
                </a:solidFill>
                <a:latin typeface="Calibri"/>
                <a:cs typeface="Calibri"/>
              </a:rPr>
              <a:t>519,</a:t>
            </a:r>
            <a:r>
              <a:rPr sz="1600" b="1" spc="-2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6600"/>
                </a:solidFill>
                <a:latin typeface="Calibri"/>
                <a:cs typeface="Calibri"/>
              </a:rPr>
              <a:t>DLF</a:t>
            </a:r>
            <a:r>
              <a:rPr sz="1600" b="1" spc="-4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6600"/>
                </a:solidFill>
                <a:latin typeface="Calibri"/>
                <a:cs typeface="Calibri"/>
              </a:rPr>
              <a:t>Prime</a:t>
            </a:r>
            <a:r>
              <a:rPr sz="1600" b="1" spc="-4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6600"/>
                </a:solidFill>
                <a:latin typeface="Calibri"/>
                <a:cs typeface="Calibri"/>
              </a:rPr>
              <a:t>Towers, Block-</a:t>
            </a:r>
            <a:r>
              <a:rPr sz="1600" b="1" spc="-75" dirty="0">
                <a:solidFill>
                  <a:srgbClr val="FF6600"/>
                </a:solidFill>
                <a:latin typeface="Calibri"/>
                <a:cs typeface="Calibri"/>
              </a:rPr>
              <a:t>F,</a:t>
            </a:r>
            <a:r>
              <a:rPr sz="1600" b="1" spc="-2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6600"/>
                </a:solidFill>
                <a:latin typeface="Calibri"/>
                <a:cs typeface="Calibri"/>
              </a:rPr>
              <a:t>Okhla </a:t>
            </a:r>
            <a:r>
              <a:rPr sz="1600" b="1" spc="-10" dirty="0">
                <a:solidFill>
                  <a:srgbClr val="FF6600"/>
                </a:solidFill>
                <a:latin typeface="Calibri"/>
                <a:cs typeface="Calibri"/>
              </a:rPr>
              <a:t>Phase-</a:t>
            </a:r>
            <a:r>
              <a:rPr sz="1600" b="1" spc="-25" dirty="0">
                <a:solidFill>
                  <a:srgbClr val="FF6600"/>
                </a:solidFill>
                <a:latin typeface="Calibri"/>
                <a:cs typeface="Calibri"/>
              </a:rPr>
              <a:t>1, </a:t>
            </a:r>
            <a:r>
              <a:rPr sz="1600" b="1" dirty="0">
                <a:solidFill>
                  <a:srgbClr val="FF6600"/>
                </a:solidFill>
                <a:latin typeface="Calibri"/>
                <a:cs typeface="Calibri"/>
              </a:rPr>
              <a:t>New</a:t>
            </a:r>
            <a:r>
              <a:rPr sz="1600" b="1" spc="-4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6600"/>
                </a:solidFill>
                <a:latin typeface="Calibri"/>
                <a:cs typeface="Calibri"/>
              </a:rPr>
              <a:t>Delhi-</a:t>
            </a:r>
            <a:r>
              <a:rPr sz="1600" b="1" spc="-5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6600"/>
                </a:solidFill>
                <a:latin typeface="Calibri"/>
                <a:cs typeface="Calibri"/>
              </a:rPr>
              <a:t>110020,</a:t>
            </a:r>
            <a:r>
              <a:rPr sz="1600" b="1" spc="1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6600"/>
                </a:solidFill>
                <a:latin typeface="Calibri"/>
                <a:cs typeface="Calibri"/>
              </a:rPr>
              <a:t>India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70531" y="6011311"/>
            <a:ext cx="1221468" cy="84668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0"/>
            <a:ext cx="12131040" cy="1926589"/>
            <a:chOff x="0" y="0"/>
            <a:chExt cx="12131040" cy="1926589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394459" cy="8859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0371" y="847344"/>
              <a:ext cx="9102852" cy="10789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32176" y="1024127"/>
              <a:ext cx="5803391" cy="839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30512" y="24383"/>
              <a:ext cx="2700528" cy="6141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01978" y="4200018"/>
            <a:ext cx="15011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EGRM’s</a:t>
            </a:r>
            <a:r>
              <a:rPr sz="2400" b="1" spc="-10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No.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7694" y="4648200"/>
            <a:ext cx="2151380" cy="372110"/>
          </a:xfrm>
          <a:prstGeom prst="rect">
            <a:avLst/>
          </a:prstGeom>
          <a:solidFill>
            <a:srgbClr val="AFC85F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780"/>
              </a:lnSpc>
            </a:pPr>
            <a:r>
              <a:rPr sz="2400" b="1" dirty="0">
                <a:latin typeface="Calibri"/>
                <a:cs typeface="Calibri"/>
              </a:rPr>
              <a:t>1800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123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000008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63366" y="3883563"/>
            <a:ext cx="348487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For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any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complaints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or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suggestion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15400" y="4200018"/>
            <a:ext cx="1363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WGRM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No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3237" y="5130236"/>
            <a:ext cx="3876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Women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Grievance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Redressal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Mechanism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29396" y="4648200"/>
            <a:ext cx="2151380" cy="372110"/>
          </a:xfrm>
          <a:prstGeom prst="rect">
            <a:avLst/>
          </a:prstGeom>
          <a:solidFill>
            <a:srgbClr val="AFC85F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780"/>
              </a:lnSpc>
            </a:pPr>
            <a:r>
              <a:rPr sz="2400" b="1" dirty="0">
                <a:latin typeface="Calibri"/>
                <a:cs typeface="Calibri"/>
              </a:rPr>
              <a:t>1800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313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000008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2453" y="5319458"/>
            <a:ext cx="15157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CGRM’s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No.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2453" y="5825678"/>
            <a:ext cx="1843405" cy="372110"/>
          </a:xfrm>
          <a:prstGeom prst="rect">
            <a:avLst/>
          </a:prstGeom>
          <a:solidFill>
            <a:srgbClr val="AFC85F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780"/>
              </a:lnSpc>
            </a:pPr>
            <a:r>
              <a:rPr sz="2400" b="1" dirty="0">
                <a:latin typeface="Calibri"/>
                <a:cs typeface="Calibri"/>
              </a:rPr>
              <a:t>1800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102</a:t>
            </a:r>
            <a:r>
              <a:rPr sz="2400" b="1" spc="-20" dirty="0">
                <a:latin typeface="Calibri"/>
                <a:cs typeface="Calibri"/>
              </a:rPr>
              <a:t> 5644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87583" y="5867399"/>
            <a:ext cx="1804416" cy="9905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642333" cy="116008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589903" y="1044511"/>
            <a:ext cx="4226560" cy="94869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745"/>
              </a:spcBef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TRUST</a:t>
            </a: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80"/>
              </a:spcBef>
            </a:pPr>
            <a:r>
              <a:rPr sz="1400" spc="-10" dirty="0">
                <a:latin typeface="Calibri"/>
                <a:cs typeface="Calibri"/>
              </a:rPr>
              <a:t>To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develop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relationship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Trust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Truthfulness within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ecosystem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SATYA.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31808" y="2906838"/>
            <a:ext cx="3511550" cy="758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45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600"/>
                </a:solidFill>
                <a:latin typeface="Calibri"/>
                <a:cs typeface="Calibri"/>
              </a:rPr>
              <a:t>TRANSPARENCY</a:t>
            </a:r>
            <a:endParaRPr sz="2400" dirty="0">
              <a:latin typeface="Calibri"/>
              <a:cs typeface="Calibri"/>
            </a:endParaRPr>
          </a:p>
          <a:p>
            <a:pPr marL="69850">
              <a:lnSpc>
                <a:spcPts val="1445"/>
              </a:lnSpc>
            </a:pPr>
            <a:r>
              <a:rPr sz="1400" dirty="0">
                <a:latin typeface="Calibri"/>
                <a:cs typeface="Calibri"/>
              </a:rPr>
              <a:t>Aiming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develop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transparent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culture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across</a:t>
            </a:r>
            <a:endParaRPr sz="1400" dirty="0">
              <a:latin typeface="Calibri"/>
              <a:cs typeface="Calibri"/>
            </a:endParaRPr>
          </a:p>
          <a:p>
            <a:pPr marL="6985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the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organization.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3411" y="4338954"/>
            <a:ext cx="3213100" cy="1009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4945">
              <a:lnSpc>
                <a:spcPts val="279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TECHNOLOGY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590"/>
              </a:lnSpc>
            </a:pPr>
            <a:r>
              <a:rPr sz="1400" dirty="0">
                <a:latin typeface="Calibri"/>
                <a:cs typeface="Calibri"/>
              </a:rPr>
              <a:t>Nurturing</a:t>
            </a:r>
            <a:r>
              <a:rPr sz="1400" spc="9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SATYA</a:t>
            </a:r>
            <a:r>
              <a:rPr sz="1400" spc="9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through</a:t>
            </a:r>
            <a:r>
              <a:rPr sz="1400" spc="9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cutting</a:t>
            </a:r>
            <a:r>
              <a:rPr sz="1400" spc="100" dirty="0">
                <a:latin typeface="Calibri"/>
                <a:cs typeface="Calibri"/>
              </a:rPr>
              <a:t>  </a:t>
            </a:r>
            <a:r>
              <a:rPr sz="1400" spc="-20" dirty="0">
                <a:latin typeface="Calibri"/>
                <a:cs typeface="Calibri"/>
              </a:rPr>
              <a:t>edge</a:t>
            </a:r>
            <a:endParaRPr sz="1400">
              <a:latin typeface="Calibri"/>
              <a:cs typeface="Calibri"/>
            </a:endParaRPr>
          </a:p>
          <a:p>
            <a:pPr marL="12700" marR="139065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technology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real-</a:t>
            </a:r>
            <a:r>
              <a:rPr sz="1400" dirty="0">
                <a:latin typeface="Calibri"/>
                <a:cs typeface="Calibri"/>
              </a:rPr>
              <a:t>time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data,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reducing</a:t>
            </a:r>
            <a:r>
              <a:rPr sz="1400" spc="-25" dirty="0">
                <a:latin typeface="Calibri"/>
                <a:cs typeface="Calibri"/>
              </a:rPr>
              <a:t> TAT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moving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towards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paperless.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59905" y="5142991"/>
            <a:ext cx="3953510" cy="817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85622"/>
                </a:solidFill>
                <a:latin typeface="Calibri"/>
                <a:cs typeface="Calibri"/>
              </a:rPr>
              <a:t>TEAM</a:t>
            </a:r>
            <a:endParaRPr sz="2400">
              <a:latin typeface="Calibri"/>
              <a:cs typeface="Calibri"/>
            </a:endParaRPr>
          </a:p>
          <a:p>
            <a:pPr marL="91440">
              <a:lnSpc>
                <a:spcPts val="1675"/>
              </a:lnSpc>
            </a:pPr>
            <a:r>
              <a:rPr sz="1400" spc="-75" dirty="0">
                <a:latin typeface="Calibri"/>
                <a:cs typeface="Calibri"/>
              </a:rPr>
              <a:t>To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values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“Team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Strength”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promote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spc="-20" dirty="0">
                <a:latin typeface="Calibri"/>
                <a:cs typeface="Calibri"/>
              </a:rPr>
              <a:t>“coordination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10" dirty="0">
                <a:latin typeface="Calibri"/>
                <a:cs typeface="Calibri"/>
              </a:rPr>
              <a:t>cooperation”</a:t>
            </a:r>
            <a:r>
              <a:rPr sz="1400" dirty="0">
                <a:latin typeface="Calibri"/>
                <a:cs typeface="Calibri"/>
              </a:rPr>
              <a:t> in all</a:t>
            </a:r>
            <a:r>
              <a:rPr sz="1400" spc="-10" dirty="0">
                <a:latin typeface="Calibri"/>
                <a:cs typeface="Calibri"/>
              </a:rPr>
              <a:t> verticals.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61389" y="2370835"/>
            <a:ext cx="2865120" cy="76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2415">
              <a:lnSpc>
                <a:spcPts val="268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TRAINING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1480"/>
              </a:lnSpc>
            </a:pPr>
            <a:r>
              <a:rPr sz="1400" dirty="0">
                <a:latin typeface="Calibri"/>
                <a:cs typeface="Calibri"/>
              </a:rPr>
              <a:t>Capacity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Building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social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awareness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programs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stakeholders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SATYA.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77677" y="1470751"/>
            <a:ext cx="859260" cy="866974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3425952" y="2142744"/>
            <a:ext cx="5491480" cy="2277110"/>
            <a:chOff x="3425952" y="2142744"/>
            <a:chExt cx="5491480" cy="227711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5952" y="3712463"/>
              <a:ext cx="638555" cy="6766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07680" y="2142744"/>
              <a:ext cx="809244" cy="73609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033772" y="2453640"/>
              <a:ext cx="2048510" cy="1960245"/>
            </a:xfrm>
            <a:custGeom>
              <a:avLst/>
              <a:gdLst/>
              <a:ahLst/>
              <a:cxnLst/>
              <a:rect l="l" t="t" r="r" b="b"/>
              <a:pathLst>
                <a:path w="2048509" h="1960245">
                  <a:moveTo>
                    <a:pt x="1024127" y="0"/>
                  </a:moveTo>
                  <a:lnTo>
                    <a:pt x="974504" y="1130"/>
                  </a:lnTo>
                  <a:lnTo>
                    <a:pt x="925490" y="4486"/>
                  </a:lnTo>
                  <a:lnTo>
                    <a:pt x="877139" y="10017"/>
                  </a:lnTo>
                  <a:lnTo>
                    <a:pt x="829506" y="17671"/>
                  </a:lnTo>
                  <a:lnTo>
                    <a:pt x="782644" y="27397"/>
                  </a:lnTo>
                  <a:lnTo>
                    <a:pt x="736606" y="39144"/>
                  </a:lnTo>
                  <a:lnTo>
                    <a:pt x="691446" y="52861"/>
                  </a:lnTo>
                  <a:lnTo>
                    <a:pt x="647218" y="68495"/>
                  </a:lnTo>
                  <a:lnTo>
                    <a:pt x="603976" y="85996"/>
                  </a:lnTo>
                  <a:lnTo>
                    <a:pt x="561772" y="105312"/>
                  </a:lnTo>
                  <a:lnTo>
                    <a:pt x="520661" y="126391"/>
                  </a:lnTo>
                  <a:lnTo>
                    <a:pt x="480696" y="149184"/>
                  </a:lnTo>
                  <a:lnTo>
                    <a:pt x="441931" y="173637"/>
                  </a:lnTo>
                  <a:lnTo>
                    <a:pt x="404419" y="199700"/>
                  </a:lnTo>
                  <a:lnTo>
                    <a:pt x="368215" y="227322"/>
                  </a:lnTo>
                  <a:lnTo>
                    <a:pt x="333371" y="256451"/>
                  </a:lnTo>
                  <a:lnTo>
                    <a:pt x="299942" y="287035"/>
                  </a:lnTo>
                  <a:lnTo>
                    <a:pt x="267980" y="319024"/>
                  </a:lnTo>
                  <a:lnTo>
                    <a:pt x="237540" y="352366"/>
                  </a:lnTo>
                  <a:lnTo>
                    <a:pt x="208676" y="387010"/>
                  </a:lnTo>
                  <a:lnTo>
                    <a:pt x="181440" y="422903"/>
                  </a:lnTo>
                  <a:lnTo>
                    <a:pt x="155887" y="459996"/>
                  </a:lnTo>
                  <a:lnTo>
                    <a:pt x="132070" y="498236"/>
                  </a:lnTo>
                  <a:lnTo>
                    <a:pt x="110042" y="537573"/>
                  </a:lnTo>
                  <a:lnTo>
                    <a:pt x="89858" y="577954"/>
                  </a:lnTo>
                  <a:lnTo>
                    <a:pt x="71571" y="619329"/>
                  </a:lnTo>
                  <a:lnTo>
                    <a:pt x="55234" y="661646"/>
                  </a:lnTo>
                  <a:lnTo>
                    <a:pt x="40902" y="704854"/>
                  </a:lnTo>
                  <a:lnTo>
                    <a:pt x="28627" y="748901"/>
                  </a:lnTo>
                  <a:lnTo>
                    <a:pt x="18464" y="793737"/>
                  </a:lnTo>
                  <a:lnTo>
                    <a:pt x="10466" y="839309"/>
                  </a:lnTo>
                  <a:lnTo>
                    <a:pt x="4687" y="885566"/>
                  </a:lnTo>
                  <a:lnTo>
                    <a:pt x="1180" y="932457"/>
                  </a:lnTo>
                  <a:lnTo>
                    <a:pt x="0" y="979932"/>
                  </a:lnTo>
                  <a:lnTo>
                    <a:pt x="1180" y="1027406"/>
                  </a:lnTo>
                  <a:lnTo>
                    <a:pt x="4687" y="1074297"/>
                  </a:lnTo>
                  <a:lnTo>
                    <a:pt x="10466" y="1120554"/>
                  </a:lnTo>
                  <a:lnTo>
                    <a:pt x="18464" y="1166126"/>
                  </a:lnTo>
                  <a:lnTo>
                    <a:pt x="28627" y="1210962"/>
                  </a:lnTo>
                  <a:lnTo>
                    <a:pt x="40902" y="1255009"/>
                  </a:lnTo>
                  <a:lnTo>
                    <a:pt x="55234" y="1298217"/>
                  </a:lnTo>
                  <a:lnTo>
                    <a:pt x="71571" y="1340534"/>
                  </a:lnTo>
                  <a:lnTo>
                    <a:pt x="89858" y="1381909"/>
                  </a:lnTo>
                  <a:lnTo>
                    <a:pt x="110042" y="1422290"/>
                  </a:lnTo>
                  <a:lnTo>
                    <a:pt x="132070" y="1461627"/>
                  </a:lnTo>
                  <a:lnTo>
                    <a:pt x="155887" y="1499867"/>
                  </a:lnTo>
                  <a:lnTo>
                    <a:pt x="181440" y="1536960"/>
                  </a:lnTo>
                  <a:lnTo>
                    <a:pt x="208676" y="1572853"/>
                  </a:lnTo>
                  <a:lnTo>
                    <a:pt x="237540" y="1607497"/>
                  </a:lnTo>
                  <a:lnTo>
                    <a:pt x="267980" y="1640839"/>
                  </a:lnTo>
                  <a:lnTo>
                    <a:pt x="299942" y="1672828"/>
                  </a:lnTo>
                  <a:lnTo>
                    <a:pt x="333371" y="1703412"/>
                  </a:lnTo>
                  <a:lnTo>
                    <a:pt x="368215" y="1732541"/>
                  </a:lnTo>
                  <a:lnTo>
                    <a:pt x="404419" y="1760163"/>
                  </a:lnTo>
                  <a:lnTo>
                    <a:pt x="441931" y="1786226"/>
                  </a:lnTo>
                  <a:lnTo>
                    <a:pt x="480696" y="1810679"/>
                  </a:lnTo>
                  <a:lnTo>
                    <a:pt x="520661" y="1833472"/>
                  </a:lnTo>
                  <a:lnTo>
                    <a:pt x="561772" y="1854551"/>
                  </a:lnTo>
                  <a:lnTo>
                    <a:pt x="603976" y="1873867"/>
                  </a:lnTo>
                  <a:lnTo>
                    <a:pt x="647218" y="1891368"/>
                  </a:lnTo>
                  <a:lnTo>
                    <a:pt x="691446" y="1907002"/>
                  </a:lnTo>
                  <a:lnTo>
                    <a:pt x="736606" y="1920719"/>
                  </a:lnTo>
                  <a:lnTo>
                    <a:pt x="782644" y="1932466"/>
                  </a:lnTo>
                  <a:lnTo>
                    <a:pt x="829506" y="1942192"/>
                  </a:lnTo>
                  <a:lnTo>
                    <a:pt x="877139" y="1949846"/>
                  </a:lnTo>
                  <a:lnTo>
                    <a:pt x="925490" y="1955377"/>
                  </a:lnTo>
                  <a:lnTo>
                    <a:pt x="974504" y="1958733"/>
                  </a:lnTo>
                  <a:lnTo>
                    <a:pt x="1024127" y="1959864"/>
                  </a:lnTo>
                  <a:lnTo>
                    <a:pt x="1073751" y="1958733"/>
                  </a:lnTo>
                  <a:lnTo>
                    <a:pt x="1122765" y="1955377"/>
                  </a:lnTo>
                  <a:lnTo>
                    <a:pt x="1171116" y="1949846"/>
                  </a:lnTo>
                  <a:lnTo>
                    <a:pt x="1218749" y="1942192"/>
                  </a:lnTo>
                  <a:lnTo>
                    <a:pt x="1265611" y="1932466"/>
                  </a:lnTo>
                  <a:lnTo>
                    <a:pt x="1311649" y="1920719"/>
                  </a:lnTo>
                  <a:lnTo>
                    <a:pt x="1356809" y="1907002"/>
                  </a:lnTo>
                  <a:lnTo>
                    <a:pt x="1401037" y="1891368"/>
                  </a:lnTo>
                  <a:lnTo>
                    <a:pt x="1444279" y="1873867"/>
                  </a:lnTo>
                  <a:lnTo>
                    <a:pt x="1486483" y="1854551"/>
                  </a:lnTo>
                  <a:lnTo>
                    <a:pt x="1527594" y="1833472"/>
                  </a:lnTo>
                  <a:lnTo>
                    <a:pt x="1567559" y="1810679"/>
                  </a:lnTo>
                  <a:lnTo>
                    <a:pt x="1606324" y="1786226"/>
                  </a:lnTo>
                  <a:lnTo>
                    <a:pt x="1643836" y="1760163"/>
                  </a:lnTo>
                  <a:lnTo>
                    <a:pt x="1680040" y="1732541"/>
                  </a:lnTo>
                  <a:lnTo>
                    <a:pt x="1714884" y="1703412"/>
                  </a:lnTo>
                  <a:lnTo>
                    <a:pt x="1748313" y="1672828"/>
                  </a:lnTo>
                  <a:lnTo>
                    <a:pt x="1780275" y="1640839"/>
                  </a:lnTo>
                  <a:lnTo>
                    <a:pt x="1810715" y="1607497"/>
                  </a:lnTo>
                  <a:lnTo>
                    <a:pt x="1839579" y="1572853"/>
                  </a:lnTo>
                  <a:lnTo>
                    <a:pt x="1866815" y="1536960"/>
                  </a:lnTo>
                  <a:lnTo>
                    <a:pt x="1892368" y="1499867"/>
                  </a:lnTo>
                  <a:lnTo>
                    <a:pt x="1916185" y="1461627"/>
                  </a:lnTo>
                  <a:lnTo>
                    <a:pt x="1938213" y="1422290"/>
                  </a:lnTo>
                  <a:lnTo>
                    <a:pt x="1958397" y="1381909"/>
                  </a:lnTo>
                  <a:lnTo>
                    <a:pt x="1976684" y="1340534"/>
                  </a:lnTo>
                  <a:lnTo>
                    <a:pt x="1993021" y="1298217"/>
                  </a:lnTo>
                  <a:lnTo>
                    <a:pt x="2007353" y="1255009"/>
                  </a:lnTo>
                  <a:lnTo>
                    <a:pt x="2019628" y="1210962"/>
                  </a:lnTo>
                  <a:lnTo>
                    <a:pt x="2029791" y="1166126"/>
                  </a:lnTo>
                  <a:lnTo>
                    <a:pt x="2037789" y="1120554"/>
                  </a:lnTo>
                  <a:lnTo>
                    <a:pt x="2043568" y="1074297"/>
                  </a:lnTo>
                  <a:lnTo>
                    <a:pt x="2047075" y="1027406"/>
                  </a:lnTo>
                  <a:lnTo>
                    <a:pt x="2048255" y="979932"/>
                  </a:lnTo>
                  <a:lnTo>
                    <a:pt x="2047075" y="932457"/>
                  </a:lnTo>
                  <a:lnTo>
                    <a:pt x="2043568" y="885566"/>
                  </a:lnTo>
                  <a:lnTo>
                    <a:pt x="2037789" y="839309"/>
                  </a:lnTo>
                  <a:lnTo>
                    <a:pt x="2029791" y="793737"/>
                  </a:lnTo>
                  <a:lnTo>
                    <a:pt x="2019628" y="748901"/>
                  </a:lnTo>
                  <a:lnTo>
                    <a:pt x="2007353" y="704854"/>
                  </a:lnTo>
                  <a:lnTo>
                    <a:pt x="1993021" y="661646"/>
                  </a:lnTo>
                  <a:lnTo>
                    <a:pt x="1976684" y="619329"/>
                  </a:lnTo>
                  <a:lnTo>
                    <a:pt x="1958397" y="577954"/>
                  </a:lnTo>
                  <a:lnTo>
                    <a:pt x="1938213" y="537573"/>
                  </a:lnTo>
                  <a:lnTo>
                    <a:pt x="1916185" y="498236"/>
                  </a:lnTo>
                  <a:lnTo>
                    <a:pt x="1892368" y="459996"/>
                  </a:lnTo>
                  <a:lnTo>
                    <a:pt x="1866815" y="422903"/>
                  </a:lnTo>
                  <a:lnTo>
                    <a:pt x="1839579" y="387010"/>
                  </a:lnTo>
                  <a:lnTo>
                    <a:pt x="1810715" y="352366"/>
                  </a:lnTo>
                  <a:lnTo>
                    <a:pt x="1780275" y="319024"/>
                  </a:lnTo>
                  <a:lnTo>
                    <a:pt x="1748313" y="287035"/>
                  </a:lnTo>
                  <a:lnTo>
                    <a:pt x="1714884" y="256451"/>
                  </a:lnTo>
                  <a:lnTo>
                    <a:pt x="1680040" y="227322"/>
                  </a:lnTo>
                  <a:lnTo>
                    <a:pt x="1643836" y="199700"/>
                  </a:lnTo>
                  <a:lnTo>
                    <a:pt x="1606324" y="173637"/>
                  </a:lnTo>
                  <a:lnTo>
                    <a:pt x="1567559" y="149184"/>
                  </a:lnTo>
                  <a:lnTo>
                    <a:pt x="1527594" y="126391"/>
                  </a:lnTo>
                  <a:lnTo>
                    <a:pt x="1486483" y="105312"/>
                  </a:lnTo>
                  <a:lnTo>
                    <a:pt x="1444279" y="85996"/>
                  </a:lnTo>
                  <a:lnTo>
                    <a:pt x="1401037" y="68495"/>
                  </a:lnTo>
                  <a:lnTo>
                    <a:pt x="1356809" y="52861"/>
                  </a:lnTo>
                  <a:lnTo>
                    <a:pt x="1311649" y="39144"/>
                  </a:lnTo>
                  <a:lnTo>
                    <a:pt x="1265611" y="27397"/>
                  </a:lnTo>
                  <a:lnTo>
                    <a:pt x="1218749" y="17671"/>
                  </a:lnTo>
                  <a:lnTo>
                    <a:pt x="1171116" y="10017"/>
                  </a:lnTo>
                  <a:lnTo>
                    <a:pt x="1122765" y="4486"/>
                  </a:lnTo>
                  <a:lnTo>
                    <a:pt x="1073751" y="1130"/>
                  </a:lnTo>
                  <a:lnTo>
                    <a:pt x="102412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033772" y="2453640"/>
              <a:ext cx="2048510" cy="1960245"/>
            </a:xfrm>
            <a:custGeom>
              <a:avLst/>
              <a:gdLst/>
              <a:ahLst/>
              <a:cxnLst/>
              <a:rect l="l" t="t" r="r" b="b"/>
              <a:pathLst>
                <a:path w="2048509" h="1960245">
                  <a:moveTo>
                    <a:pt x="0" y="979932"/>
                  </a:moveTo>
                  <a:lnTo>
                    <a:pt x="1180" y="932457"/>
                  </a:lnTo>
                  <a:lnTo>
                    <a:pt x="4687" y="885566"/>
                  </a:lnTo>
                  <a:lnTo>
                    <a:pt x="10466" y="839309"/>
                  </a:lnTo>
                  <a:lnTo>
                    <a:pt x="18464" y="793737"/>
                  </a:lnTo>
                  <a:lnTo>
                    <a:pt x="28627" y="748901"/>
                  </a:lnTo>
                  <a:lnTo>
                    <a:pt x="40902" y="704854"/>
                  </a:lnTo>
                  <a:lnTo>
                    <a:pt x="55234" y="661646"/>
                  </a:lnTo>
                  <a:lnTo>
                    <a:pt x="71571" y="619329"/>
                  </a:lnTo>
                  <a:lnTo>
                    <a:pt x="89858" y="577954"/>
                  </a:lnTo>
                  <a:lnTo>
                    <a:pt x="110042" y="537573"/>
                  </a:lnTo>
                  <a:lnTo>
                    <a:pt x="132070" y="498236"/>
                  </a:lnTo>
                  <a:lnTo>
                    <a:pt x="155887" y="459996"/>
                  </a:lnTo>
                  <a:lnTo>
                    <a:pt x="181440" y="422903"/>
                  </a:lnTo>
                  <a:lnTo>
                    <a:pt x="208676" y="387010"/>
                  </a:lnTo>
                  <a:lnTo>
                    <a:pt x="237540" y="352366"/>
                  </a:lnTo>
                  <a:lnTo>
                    <a:pt x="267980" y="319024"/>
                  </a:lnTo>
                  <a:lnTo>
                    <a:pt x="299942" y="287035"/>
                  </a:lnTo>
                  <a:lnTo>
                    <a:pt x="333371" y="256451"/>
                  </a:lnTo>
                  <a:lnTo>
                    <a:pt x="368215" y="227322"/>
                  </a:lnTo>
                  <a:lnTo>
                    <a:pt x="404419" y="199700"/>
                  </a:lnTo>
                  <a:lnTo>
                    <a:pt x="441931" y="173637"/>
                  </a:lnTo>
                  <a:lnTo>
                    <a:pt x="480696" y="149184"/>
                  </a:lnTo>
                  <a:lnTo>
                    <a:pt x="520661" y="126391"/>
                  </a:lnTo>
                  <a:lnTo>
                    <a:pt x="561772" y="105312"/>
                  </a:lnTo>
                  <a:lnTo>
                    <a:pt x="603976" y="85996"/>
                  </a:lnTo>
                  <a:lnTo>
                    <a:pt x="647218" y="68495"/>
                  </a:lnTo>
                  <a:lnTo>
                    <a:pt x="691446" y="52861"/>
                  </a:lnTo>
                  <a:lnTo>
                    <a:pt x="736606" y="39144"/>
                  </a:lnTo>
                  <a:lnTo>
                    <a:pt x="782644" y="27397"/>
                  </a:lnTo>
                  <a:lnTo>
                    <a:pt x="829506" y="17671"/>
                  </a:lnTo>
                  <a:lnTo>
                    <a:pt x="877139" y="10017"/>
                  </a:lnTo>
                  <a:lnTo>
                    <a:pt x="925490" y="4486"/>
                  </a:lnTo>
                  <a:lnTo>
                    <a:pt x="974504" y="1130"/>
                  </a:lnTo>
                  <a:lnTo>
                    <a:pt x="1024127" y="0"/>
                  </a:lnTo>
                  <a:lnTo>
                    <a:pt x="1073751" y="1130"/>
                  </a:lnTo>
                  <a:lnTo>
                    <a:pt x="1122765" y="4486"/>
                  </a:lnTo>
                  <a:lnTo>
                    <a:pt x="1171116" y="10017"/>
                  </a:lnTo>
                  <a:lnTo>
                    <a:pt x="1218749" y="17671"/>
                  </a:lnTo>
                  <a:lnTo>
                    <a:pt x="1265611" y="27397"/>
                  </a:lnTo>
                  <a:lnTo>
                    <a:pt x="1311649" y="39144"/>
                  </a:lnTo>
                  <a:lnTo>
                    <a:pt x="1356809" y="52861"/>
                  </a:lnTo>
                  <a:lnTo>
                    <a:pt x="1401037" y="68495"/>
                  </a:lnTo>
                  <a:lnTo>
                    <a:pt x="1444279" y="85996"/>
                  </a:lnTo>
                  <a:lnTo>
                    <a:pt x="1486483" y="105312"/>
                  </a:lnTo>
                  <a:lnTo>
                    <a:pt x="1527594" y="126391"/>
                  </a:lnTo>
                  <a:lnTo>
                    <a:pt x="1567559" y="149184"/>
                  </a:lnTo>
                  <a:lnTo>
                    <a:pt x="1606324" y="173637"/>
                  </a:lnTo>
                  <a:lnTo>
                    <a:pt x="1643836" y="199700"/>
                  </a:lnTo>
                  <a:lnTo>
                    <a:pt x="1680040" y="227322"/>
                  </a:lnTo>
                  <a:lnTo>
                    <a:pt x="1714884" y="256451"/>
                  </a:lnTo>
                  <a:lnTo>
                    <a:pt x="1748313" y="287035"/>
                  </a:lnTo>
                  <a:lnTo>
                    <a:pt x="1780275" y="319024"/>
                  </a:lnTo>
                  <a:lnTo>
                    <a:pt x="1810715" y="352366"/>
                  </a:lnTo>
                  <a:lnTo>
                    <a:pt x="1839579" y="387010"/>
                  </a:lnTo>
                  <a:lnTo>
                    <a:pt x="1866815" y="422903"/>
                  </a:lnTo>
                  <a:lnTo>
                    <a:pt x="1892368" y="459996"/>
                  </a:lnTo>
                  <a:lnTo>
                    <a:pt x="1916185" y="498236"/>
                  </a:lnTo>
                  <a:lnTo>
                    <a:pt x="1938213" y="537573"/>
                  </a:lnTo>
                  <a:lnTo>
                    <a:pt x="1958397" y="577954"/>
                  </a:lnTo>
                  <a:lnTo>
                    <a:pt x="1976684" y="619329"/>
                  </a:lnTo>
                  <a:lnTo>
                    <a:pt x="1993021" y="661646"/>
                  </a:lnTo>
                  <a:lnTo>
                    <a:pt x="2007353" y="704854"/>
                  </a:lnTo>
                  <a:lnTo>
                    <a:pt x="2019628" y="748901"/>
                  </a:lnTo>
                  <a:lnTo>
                    <a:pt x="2029791" y="793737"/>
                  </a:lnTo>
                  <a:lnTo>
                    <a:pt x="2037789" y="839309"/>
                  </a:lnTo>
                  <a:lnTo>
                    <a:pt x="2043568" y="885566"/>
                  </a:lnTo>
                  <a:lnTo>
                    <a:pt x="2047075" y="932457"/>
                  </a:lnTo>
                  <a:lnTo>
                    <a:pt x="2048255" y="979932"/>
                  </a:lnTo>
                  <a:lnTo>
                    <a:pt x="2047075" y="1027406"/>
                  </a:lnTo>
                  <a:lnTo>
                    <a:pt x="2043568" y="1074297"/>
                  </a:lnTo>
                  <a:lnTo>
                    <a:pt x="2037789" y="1120554"/>
                  </a:lnTo>
                  <a:lnTo>
                    <a:pt x="2029791" y="1166126"/>
                  </a:lnTo>
                  <a:lnTo>
                    <a:pt x="2019628" y="1210962"/>
                  </a:lnTo>
                  <a:lnTo>
                    <a:pt x="2007353" y="1255009"/>
                  </a:lnTo>
                  <a:lnTo>
                    <a:pt x="1993021" y="1298217"/>
                  </a:lnTo>
                  <a:lnTo>
                    <a:pt x="1976684" y="1340534"/>
                  </a:lnTo>
                  <a:lnTo>
                    <a:pt x="1958397" y="1381909"/>
                  </a:lnTo>
                  <a:lnTo>
                    <a:pt x="1938213" y="1422290"/>
                  </a:lnTo>
                  <a:lnTo>
                    <a:pt x="1916185" y="1461627"/>
                  </a:lnTo>
                  <a:lnTo>
                    <a:pt x="1892368" y="1499867"/>
                  </a:lnTo>
                  <a:lnTo>
                    <a:pt x="1866815" y="1536960"/>
                  </a:lnTo>
                  <a:lnTo>
                    <a:pt x="1839579" y="1572853"/>
                  </a:lnTo>
                  <a:lnTo>
                    <a:pt x="1810715" y="1607497"/>
                  </a:lnTo>
                  <a:lnTo>
                    <a:pt x="1780275" y="1640839"/>
                  </a:lnTo>
                  <a:lnTo>
                    <a:pt x="1748313" y="1672828"/>
                  </a:lnTo>
                  <a:lnTo>
                    <a:pt x="1714884" y="1703412"/>
                  </a:lnTo>
                  <a:lnTo>
                    <a:pt x="1680040" y="1732541"/>
                  </a:lnTo>
                  <a:lnTo>
                    <a:pt x="1643836" y="1760163"/>
                  </a:lnTo>
                  <a:lnTo>
                    <a:pt x="1606324" y="1786226"/>
                  </a:lnTo>
                  <a:lnTo>
                    <a:pt x="1567559" y="1810679"/>
                  </a:lnTo>
                  <a:lnTo>
                    <a:pt x="1527594" y="1833472"/>
                  </a:lnTo>
                  <a:lnTo>
                    <a:pt x="1486483" y="1854551"/>
                  </a:lnTo>
                  <a:lnTo>
                    <a:pt x="1444279" y="1873867"/>
                  </a:lnTo>
                  <a:lnTo>
                    <a:pt x="1401037" y="1891368"/>
                  </a:lnTo>
                  <a:lnTo>
                    <a:pt x="1356809" y="1907002"/>
                  </a:lnTo>
                  <a:lnTo>
                    <a:pt x="1311649" y="1920719"/>
                  </a:lnTo>
                  <a:lnTo>
                    <a:pt x="1265611" y="1932466"/>
                  </a:lnTo>
                  <a:lnTo>
                    <a:pt x="1218749" y="1942192"/>
                  </a:lnTo>
                  <a:lnTo>
                    <a:pt x="1171116" y="1949846"/>
                  </a:lnTo>
                  <a:lnTo>
                    <a:pt x="1122765" y="1955377"/>
                  </a:lnTo>
                  <a:lnTo>
                    <a:pt x="1073751" y="1958733"/>
                  </a:lnTo>
                  <a:lnTo>
                    <a:pt x="1024127" y="1959864"/>
                  </a:lnTo>
                  <a:lnTo>
                    <a:pt x="974504" y="1958733"/>
                  </a:lnTo>
                  <a:lnTo>
                    <a:pt x="925490" y="1955377"/>
                  </a:lnTo>
                  <a:lnTo>
                    <a:pt x="877139" y="1949846"/>
                  </a:lnTo>
                  <a:lnTo>
                    <a:pt x="829506" y="1942192"/>
                  </a:lnTo>
                  <a:lnTo>
                    <a:pt x="782644" y="1932466"/>
                  </a:lnTo>
                  <a:lnTo>
                    <a:pt x="736606" y="1920719"/>
                  </a:lnTo>
                  <a:lnTo>
                    <a:pt x="691446" y="1907002"/>
                  </a:lnTo>
                  <a:lnTo>
                    <a:pt x="647218" y="1891368"/>
                  </a:lnTo>
                  <a:lnTo>
                    <a:pt x="603976" y="1873867"/>
                  </a:lnTo>
                  <a:lnTo>
                    <a:pt x="561772" y="1854551"/>
                  </a:lnTo>
                  <a:lnTo>
                    <a:pt x="520661" y="1833472"/>
                  </a:lnTo>
                  <a:lnTo>
                    <a:pt x="480696" y="1810679"/>
                  </a:lnTo>
                  <a:lnTo>
                    <a:pt x="441931" y="1786226"/>
                  </a:lnTo>
                  <a:lnTo>
                    <a:pt x="404419" y="1760163"/>
                  </a:lnTo>
                  <a:lnTo>
                    <a:pt x="368215" y="1732541"/>
                  </a:lnTo>
                  <a:lnTo>
                    <a:pt x="333371" y="1703412"/>
                  </a:lnTo>
                  <a:lnTo>
                    <a:pt x="299942" y="1672828"/>
                  </a:lnTo>
                  <a:lnTo>
                    <a:pt x="267980" y="1640839"/>
                  </a:lnTo>
                  <a:lnTo>
                    <a:pt x="237540" y="1607497"/>
                  </a:lnTo>
                  <a:lnTo>
                    <a:pt x="208676" y="1572853"/>
                  </a:lnTo>
                  <a:lnTo>
                    <a:pt x="181440" y="1536960"/>
                  </a:lnTo>
                  <a:lnTo>
                    <a:pt x="155887" y="1499867"/>
                  </a:lnTo>
                  <a:lnTo>
                    <a:pt x="132070" y="1461627"/>
                  </a:lnTo>
                  <a:lnTo>
                    <a:pt x="110042" y="1422290"/>
                  </a:lnTo>
                  <a:lnTo>
                    <a:pt x="89858" y="1381909"/>
                  </a:lnTo>
                  <a:lnTo>
                    <a:pt x="71571" y="1340534"/>
                  </a:lnTo>
                  <a:lnTo>
                    <a:pt x="55234" y="1298217"/>
                  </a:lnTo>
                  <a:lnTo>
                    <a:pt x="40902" y="1255009"/>
                  </a:lnTo>
                  <a:lnTo>
                    <a:pt x="28627" y="1210962"/>
                  </a:lnTo>
                  <a:lnTo>
                    <a:pt x="18464" y="1166126"/>
                  </a:lnTo>
                  <a:lnTo>
                    <a:pt x="10466" y="1120554"/>
                  </a:lnTo>
                  <a:lnTo>
                    <a:pt x="4687" y="1074297"/>
                  </a:lnTo>
                  <a:lnTo>
                    <a:pt x="1180" y="1027406"/>
                  </a:lnTo>
                  <a:lnTo>
                    <a:pt x="0" y="97993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57800" y="2919984"/>
              <a:ext cx="1009650" cy="122910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41264" y="2919984"/>
              <a:ext cx="1014221" cy="122910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29300" y="2919984"/>
              <a:ext cx="838961" cy="122910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42076" y="2919984"/>
              <a:ext cx="948690" cy="122910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3767328" y="45719"/>
            <a:ext cx="4570730" cy="1667510"/>
            <a:chOff x="3767328" y="45719"/>
            <a:chExt cx="4570730" cy="1667510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2944" y="835151"/>
              <a:ext cx="784859" cy="87782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767328" y="60959"/>
              <a:ext cx="4448810" cy="638810"/>
            </a:xfrm>
            <a:custGeom>
              <a:avLst/>
              <a:gdLst/>
              <a:ahLst/>
              <a:cxnLst/>
              <a:rect l="l" t="t" r="r" b="b"/>
              <a:pathLst>
                <a:path w="4448809" h="638810">
                  <a:moveTo>
                    <a:pt x="4448556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4448556" y="638556"/>
                  </a:lnTo>
                  <a:lnTo>
                    <a:pt x="44485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20896" y="45719"/>
              <a:ext cx="2801874" cy="78714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55664" y="45719"/>
              <a:ext cx="643889" cy="78714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14744" y="45719"/>
              <a:ext cx="646938" cy="78714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94576" y="45719"/>
              <a:ext cx="648462" cy="78714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75932" y="45719"/>
              <a:ext cx="538721" cy="78714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47560" y="45719"/>
              <a:ext cx="608838" cy="787145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5592571" y="3049346"/>
            <a:ext cx="9334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30" dirty="0">
                <a:latin typeface="Calibri"/>
                <a:cs typeface="Calibri"/>
              </a:rPr>
              <a:t>5T’s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83654" y="1431036"/>
            <a:ext cx="11571605" cy="4846320"/>
            <a:chOff x="283654" y="1431036"/>
            <a:chExt cx="11571605" cy="4846320"/>
          </a:xfrm>
        </p:grpSpPr>
        <p:sp>
          <p:nvSpPr>
            <p:cNvPr id="36" name="object 36"/>
            <p:cNvSpPr/>
            <p:nvPr/>
          </p:nvSpPr>
          <p:spPr>
            <a:xfrm>
              <a:off x="4947284" y="2171319"/>
              <a:ext cx="996315" cy="721360"/>
            </a:xfrm>
            <a:custGeom>
              <a:avLst/>
              <a:gdLst/>
              <a:ahLst/>
              <a:cxnLst/>
              <a:rect l="l" t="t" r="r" b="b"/>
              <a:pathLst>
                <a:path w="996314" h="721360">
                  <a:moveTo>
                    <a:pt x="0" y="721105"/>
                  </a:moveTo>
                  <a:lnTo>
                    <a:pt x="18592" y="674272"/>
                  </a:lnTo>
                  <a:lnTo>
                    <a:pt x="39054" y="628652"/>
                  </a:lnTo>
                  <a:lnTo>
                    <a:pt x="61331" y="584286"/>
                  </a:lnTo>
                  <a:lnTo>
                    <a:pt x="85366" y="541214"/>
                  </a:lnTo>
                  <a:lnTo>
                    <a:pt x="111105" y="499477"/>
                  </a:lnTo>
                  <a:lnTo>
                    <a:pt x="138491" y="459114"/>
                  </a:lnTo>
                  <a:lnTo>
                    <a:pt x="167470" y="420165"/>
                  </a:lnTo>
                  <a:lnTo>
                    <a:pt x="197986" y="382671"/>
                  </a:lnTo>
                  <a:lnTo>
                    <a:pt x="229982" y="346672"/>
                  </a:lnTo>
                  <a:lnTo>
                    <a:pt x="263405" y="312207"/>
                  </a:lnTo>
                  <a:lnTo>
                    <a:pt x="298198" y="279318"/>
                  </a:lnTo>
                  <a:lnTo>
                    <a:pt x="334305" y="248043"/>
                  </a:lnTo>
                  <a:lnTo>
                    <a:pt x="371672" y="218424"/>
                  </a:lnTo>
                  <a:lnTo>
                    <a:pt x="410242" y="190500"/>
                  </a:lnTo>
                  <a:lnTo>
                    <a:pt x="449961" y="164311"/>
                  </a:lnTo>
                  <a:lnTo>
                    <a:pt x="490772" y="139897"/>
                  </a:lnTo>
                  <a:lnTo>
                    <a:pt x="532621" y="117299"/>
                  </a:lnTo>
                  <a:lnTo>
                    <a:pt x="575451" y="96557"/>
                  </a:lnTo>
                  <a:lnTo>
                    <a:pt x="619207" y="77711"/>
                  </a:lnTo>
                  <a:lnTo>
                    <a:pt x="663833" y="60800"/>
                  </a:lnTo>
                  <a:lnTo>
                    <a:pt x="709275" y="45865"/>
                  </a:lnTo>
                  <a:lnTo>
                    <a:pt x="755476" y="32947"/>
                  </a:lnTo>
                  <a:lnTo>
                    <a:pt x="802382" y="22085"/>
                  </a:lnTo>
                  <a:lnTo>
                    <a:pt x="849936" y="13319"/>
                  </a:lnTo>
                  <a:lnTo>
                    <a:pt x="898083" y="6689"/>
                  </a:lnTo>
                  <a:lnTo>
                    <a:pt x="946767" y="2236"/>
                  </a:lnTo>
                  <a:lnTo>
                    <a:pt x="995934" y="0"/>
                  </a:lnTo>
                </a:path>
              </a:pathLst>
            </a:custGeom>
            <a:ln w="76200">
              <a:solidFill>
                <a:srgbClr val="F66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885688" y="1443228"/>
              <a:ext cx="589915" cy="746760"/>
            </a:xfrm>
            <a:custGeom>
              <a:avLst/>
              <a:gdLst/>
              <a:ahLst/>
              <a:cxnLst/>
              <a:rect l="l" t="t" r="r" b="b"/>
              <a:pathLst>
                <a:path w="589914" h="746760">
                  <a:moveTo>
                    <a:pt x="33527" y="746251"/>
                  </a:moveTo>
                  <a:lnTo>
                    <a:pt x="33527" y="0"/>
                  </a:lnTo>
                </a:path>
                <a:path w="589914" h="746760">
                  <a:moveTo>
                    <a:pt x="0" y="25908"/>
                  </a:moveTo>
                  <a:lnTo>
                    <a:pt x="589661" y="25908"/>
                  </a:lnTo>
                </a:path>
              </a:pathLst>
            </a:custGeom>
            <a:ln w="76200">
              <a:solidFill>
                <a:srgbClr val="F66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813934" y="3208655"/>
              <a:ext cx="1138555" cy="1480820"/>
            </a:xfrm>
            <a:custGeom>
              <a:avLst/>
              <a:gdLst/>
              <a:ahLst/>
              <a:cxnLst/>
              <a:rect l="l" t="t" r="r" b="b"/>
              <a:pathLst>
                <a:path w="1138554" h="1480820">
                  <a:moveTo>
                    <a:pt x="1138174" y="1480058"/>
                  </a:moveTo>
                  <a:lnTo>
                    <a:pt x="1093504" y="1480337"/>
                  </a:lnTo>
                  <a:lnTo>
                    <a:pt x="1049270" y="1478658"/>
                  </a:lnTo>
                  <a:lnTo>
                    <a:pt x="1005502" y="1475057"/>
                  </a:lnTo>
                  <a:lnTo>
                    <a:pt x="962233" y="1469569"/>
                  </a:lnTo>
                  <a:lnTo>
                    <a:pt x="919494" y="1462228"/>
                  </a:lnTo>
                  <a:lnTo>
                    <a:pt x="877317" y="1453071"/>
                  </a:lnTo>
                  <a:lnTo>
                    <a:pt x="835733" y="1442133"/>
                  </a:lnTo>
                  <a:lnTo>
                    <a:pt x="794774" y="1429448"/>
                  </a:lnTo>
                  <a:lnTo>
                    <a:pt x="754472" y="1415052"/>
                  </a:lnTo>
                  <a:lnTo>
                    <a:pt x="714858" y="1398981"/>
                  </a:lnTo>
                  <a:lnTo>
                    <a:pt x="675963" y="1381269"/>
                  </a:lnTo>
                  <a:lnTo>
                    <a:pt x="637821" y="1361953"/>
                  </a:lnTo>
                  <a:lnTo>
                    <a:pt x="600462" y="1341066"/>
                  </a:lnTo>
                  <a:lnTo>
                    <a:pt x="563917" y="1318645"/>
                  </a:lnTo>
                  <a:lnTo>
                    <a:pt x="528219" y="1294725"/>
                  </a:lnTo>
                  <a:lnTo>
                    <a:pt x="493399" y="1269341"/>
                  </a:lnTo>
                  <a:lnTo>
                    <a:pt x="459490" y="1242528"/>
                  </a:lnTo>
                  <a:lnTo>
                    <a:pt x="426521" y="1214322"/>
                  </a:lnTo>
                  <a:lnTo>
                    <a:pt x="394526" y="1184757"/>
                  </a:lnTo>
                  <a:lnTo>
                    <a:pt x="363535" y="1153870"/>
                  </a:lnTo>
                  <a:lnTo>
                    <a:pt x="333581" y="1121695"/>
                  </a:lnTo>
                  <a:lnTo>
                    <a:pt x="304695" y="1088268"/>
                  </a:lnTo>
                  <a:lnTo>
                    <a:pt x="276908" y="1053624"/>
                  </a:lnTo>
                  <a:lnTo>
                    <a:pt x="250253" y="1017798"/>
                  </a:lnTo>
                  <a:lnTo>
                    <a:pt x="224761" y="980826"/>
                  </a:lnTo>
                  <a:lnTo>
                    <a:pt x="200464" y="942742"/>
                  </a:lnTo>
                  <a:lnTo>
                    <a:pt x="177392" y="903583"/>
                  </a:lnTo>
                  <a:lnTo>
                    <a:pt x="155579" y="863383"/>
                  </a:lnTo>
                  <a:lnTo>
                    <a:pt x="135056" y="822178"/>
                  </a:lnTo>
                  <a:lnTo>
                    <a:pt x="115853" y="780002"/>
                  </a:lnTo>
                  <a:lnTo>
                    <a:pt x="98004" y="736892"/>
                  </a:lnTo>
                  <a:lnTo>
                    <a:pt x="81539" y="692883"/>
                  </a:lnTo>
                  <a:lnTo>
                    <a:pt x="66490" y="648009"/>
                  </a:lnTo>
                  <a:lnTo>
                    <a:pt x="52889" y="602306"/>
                  </a:lnTo>
                  <a:lnTo>
                    <a:pt x="40767" y="555809"/>
                  </a:lnTo>
                  <a:lnTo>
                    <a:pt x="30157" y="508554"/>
                  </a:lnTo>
                  <a:lnTo>
                    <a:pt x="21089" y="460576"/>
                  </a:lnTo>
                  <a:lnTo>
                    <a:pt x="13596" y="411910"/>
                  </a:lnTo>
                  <a:lnTo>
                    <a:pt x="7708" y="362592"/>
                  </a:lnTo>
                  <a:lnTo>
                    <a:pt x="3459" y="312656"/>
                  </a:lnTo>
                  <a:lnTo>
                    <a:pt x="879" y="262138"/>
                  </a:lnTo>
                  <a:lnTo>
                    <a:pt x="0" y="211074"/>
                  </a:lnTo>
                  <a:lnTo>
                    <a:pt x="875" y="158198"/>
                  </a:lnTo>
                  <a:lnTo>
                    <a:pt x="3667" y="105346"/>
                  </a:lnTo>
                  <a:lnTo>
                    <a:pt x="8340" y="52589"/>
                  </a:lnTo>
                  <a:lnTo>
                    <a:pt x="14859" y="0"/>
                  </a:lnTo>
                </a:path>
              </a:pathLst>
            </a:custGeom>
            <a:ln w="76200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098036" y="2654808"/>
              <a:ext cx="755015" cy="576580"/>
            </a:xfrm>
            <a:custGeom>
              <a:avLst/>
              <a:gdLst/>
              <a:ahLst/>
              <a:cxnLst/>
              <a:rect l="l" t="t" r="r" b="b"/>
              <a:pathLst>
                <a:path w="755014" h="576580">
                  <a:moveTo>
                    <a:pt x="754634" y="562355"/>
                  </a:moveTo>
                  <a:lnTo>
                    <a:pt x="0" y="562355"/>
                  </a:lnTo>
                </a:path>
                <a:path w="755014" h="576580">
                  <a:moveTo>
                    <a:pt x="26924" y="576452"/>
                  </a:moveTo>
                  <a:lnTo>
                    <a:pt x="13715" y="0"/>
                  </a:lnTo>
                </a:path>
              </a:pathLst>
            </a:custGeom>
            <a:ln w="76200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185153" y="2193635"/>
              <a:ext cx="1115060" cy="807720"/>
            </a:xfrm>
            <a:custGeom>
              <a:avLst/>
              <a:gdLst/>
              <a:ahLst/>
              <a:cxnLst/>
              <a:rect l="l" t="t" r="r" b="b"/>
              <a:pathLst>
                <a:path w="1115059" h="807719">
                  <a:moveTo>
                    <a:pt x="0" y="1305"/>
                  </a:moveTo>
                  <a:lnTo>
                    <a:pt x="45651" y="0"/>
                  </a:lnTo>
                  <a:lnTo>
                    <a:pt x="91156" y="876"/>
                  </a:lnTo>
                  <a:lnTo>
                    <a:pt x="136462" y="3897"/>
                  </a:lnTo>
                  <a:lnTo>
                    <a:pt x="181519" y="9026"/>
                  </a:lnTo>
                  <a:lnTo>
                    <a:pt x="226273" y="16224"/>
                  </a:lnTo>
                  <a:lnTo>
                    <a:pt x="270675" y="25455"/>
                  </a:lnTo>
                  <a:lnTo>
                    <a:pt x="314672" y="36681"/>
                  </a:lnTo>
                  <a:lnTo>
                    <a:pt x="358212" y="49865"/>
                  </a:lnTo>
                  <a:lnTo>
                    <a:pt x="401244" y="64970"/>
                  </a:lnTo>
                  <a:lnTo>
                    <a:pt x="443716" y="81957"/>
                  </a:lnTo>
                  <a:lnTo>
                    <a:pt x="485577" y="100791"/>
                  </a:lnTo>
                  <a:lnTo>
                    <a:pt x="526776" y="121432"/>
                  </a:lnTo>
                  <a:lnTo>
                    <a:pt x="567259" y="143844"/>
                  </a:lnTo>
                  <a:lnTo>
                    <a:pt x="606977" y="167991"/>
                  </a:lnTo>
                  <a:lnTo>
                    <a:pt x="645876" y="193833"/>
                  </a:lnTo>
                  <a:lnTo>
                    <a:pt x="683906" y="221334"/>
                  </a:lnTo>
                  <a:lnTo>
                    <a:pt x="721016" y="250456"/>
                  </a:lnTo>
                  <a:lnTo>
                    <a:pt x="757152" y="281163"/>
                  </a:lnTo>
                  <a:lnTo>
                    <a:pt x="792265" y="313417"/>
                  </a:lnTo>
                  <a:lnTo>
                    <a:pt x="826301" y="347179"/>
                  </a:lnTo>
                  <a:lnTo>
                    <a:pt x="859210" y="382414"/>
                  </a:lnTo>
                  <a:lnTo>
                    <a:pt x="890940" y="419084"/>
                  </a:lnTo>
                  <a:lnTo>
                    <a:pt x="921439" y="457150"/>
                  </a:lnTo>
                  <a:lnTo>
                    <a:pt x="950656" y="496577"/>
                  </a:lnTo>
                  <a:lnTo>
                    <a:pt x="978539" y="537326"/>
                  </a:lnTo>
                  <a:lnTo>
                    <a:pt x="1005036" y="579360"/>
                  </a:lnTo>
                  <a:lnTo>
                    <a:pt x="1030096" y="622642"/>
                  </a:lnTo>
                  <a:lnTo>
                    <a:pt x="1053668" y="667135"/>
                  </a:lnTo>
                  <a:lnTo>
                    <a:pt x="1075698" y="712800"/>
                  </a:lnTo>
                  <a:lnTo>
                    <a:pt x="1096137" y="759601"/>
                  </a:lnTo>
                  <a:lnTo>
                    <a:pt x="1114932" y="807501"/>
                  </a:lnTo>
                </a:path>
              </a:pathLst>
            </a:custGeom>
            <a:ln w="76200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260335" y="2452116"/>
              <a:ext cx="755015" cy="576580"/>
            </a:xfrm>
            <a:custGeom>
              <a:avLst/>
              <a:gdLst/>
              <a:ahLst/>
              <a:cxnLst/>
              <a:rect l="l" t="t" r="r" b="b"/>
              <a:pathLst>
                <a:path w="755015" h="576580">
                  <a:moveTo>
                    <a:pt x="754634" y="560832"/>
                  </a:moveTo>
                  <a:lnTo>
                    <a:pt x="0" y="560832"/>
                  </a:lnTo>
                </a:path>
                <a:path w="755015" h="576580">
                  <a:moveTo>
                    <a:pt x="739140" y="576453"/>
                  </a:moveTo>
                  <a:lnTo>
                    <a:pt x="739140" y="0"/>
                  </a:lnTo>
                </a:path>
              </a:pathLst>
            </a:custGeom>
            <a:ln w="76200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09411" y="3402075"/>
              <a:ext cx="1112520" cy="1333500"/>
            </a:xfrm>
            <a:custGeom>
              <a:avLst/>
              <a:gdLst/>
              <a:ahLst/>
              <a:cxnLst/>
              <a:rect l="l" t="t" r="r" b="b"/>
              <a:pathLst>
                <a:path w="1112520" h="1333500">
                  <a:moveTo>
                    <a:pt x="1104264" y="0"/>
                  </a:moveTo>
                  <a:lnTo>
                    <a:pt x="1108928" y="47081"/>
                  </a:lnTo>
                  <a:lnTo>
                    <a:pt x="1111536" y="94181"/>
                  </a:lnTo>
                  <a:lnTo>
                    <a:pt x="1112126" y="141241"/>
                  </a:lnTo>
                  <a:lnTo>
                    <a:pt x="1110736" y="188205"/>
                  </a:lnTo>
                  <a:lnTo>
                    <a:pt x="1107403" y="235014"/>
                  </a:lnTo>
                  <a:lnTo>
                    <a:pt x="1102166" y="281613"/>
                  </a:lnTo>
                  <a:lnTo>
                    <a:pt x="1095062" y="327943"/>
                  </a:lnTo>
                  <a:lnTo>
                    <a:pt x="1086129" y="373948"/>
                  </a:lnTo>
                  <a:lnTo>
                    <a:pt x="1075406" y="419570"/>
                  </a:lnTo>
                  <a:lnTo>
                    <a:pt x="1062929" y="464751"/>
                  </a:lnTo>
                  <a:lnTo>
                    <a:pt x="1048737" y="509435"/>
                  </a:lnTo>
                  <a:lnTo>
                    <a:pt x="1032867" y="553564"/>
                  </a:lnTo>
                  <a:lnTo>
                    <a:pt x="1015358" y="597081"/>
                  </a:lnTo>
                  <a:lnTo>
                    <a:pt x="996247" y="639929"/>
                  </a:lnTo>
                  <a:lnTo>
                    <a:pt x="975572" y="682050"/>
                  </a:lnTo>
                  <a:lnTo>
                    <a:pt x="953370" y="723387"/>
                  </a:lnTo>
                  <a:lnTo>
                    <a:pt x="929681" y="763883"/>
                  </a:lnTo>
                  <a:lnTo>
                    <a:pt x="904541" y="803481"/>
                  </a:lnTo>
                  <a:lnTo>
                    <a:pt x="877989" y="842123"/>
                  </a:lnTo>
                  <a:lnTo>
                    <a:pt x="850062" y="879751"/>
                  </a:lnTo>
                  <a:lnTo>
                    <a:pt x="820797" y="916310"/>
                  </a:lnTo>
                  <a:lnTo>
                    <a:pt x="790234" y="951741"/>
                  </a:lnTo>
                  <a:lnTo>
                    <a:pt x="758410" y="985987"/>
                  </a:lnTo>
                  <a:lnTo>
                    <a:pt x="725362" y="1018991"/>
                  </a:lnTo>
                  <a:lnTo>
                    <a:pt x="691129" y="1050696"/>
                  </a:lnTo>
                  <a:lnTo>
                    <a:pt x="655748" y="1081044"/>
                  </a:lnTo>
                  <a:lnTo>
                    <a:pt x="619257" y="1109978"/>
                  </a:lnTo>
                  <a:lnTo>
                    <a:pt x="581695" y="1137440"/>
                  </a:lnTo>
                  <a:lnTo>
                    <a:pt x="543098" y="1163374"/>
                  </a:lnTo>
                  <a:lnTo>
                    <a:pt x="503505" y="1187723"/>
                  </a:lnTo>
                  <a:lnTo>
                    <a:pt x="462953" y="1210428"/>
                  </a:lnTo>
                  <a:lnTo>
                    <a:pt x="421480" y="1231433"/>
                  </a:lnTo>
                  <a:lnTo>
                    <a:pt x="379125" y="1250681"/>
                  </a:lnTo>
                  <a:lnTo>
                    <a:pt x="335925" y="1268113"/>
                  </a:lnTo>
                  <a:lnTo>
                    <a:pt x="291918" y="1283674"/>
                  </a:lnTo>
                  <a:lnTo>
                    <a:pt x="247141" y="1297305"/>
                  </a:lnTo>
                  <a:lnTo>
                    <a:pt x="197811" y="1309798"/>
                  </a:lnTo>
                  <a:lnTo>
                    <a:pt x="148333" y="1319683"/>
                  </a:lnTo>
                  <a:lnTo>
                    <a:pt x="98808" y="1326940"/>
                  </a:lnTo>
                  <a:lnTo>
                    <a:pt x="49330" y="1331552"/>
                  </a:lnTo>
                  <a:lnTo>
                    <a:pt x="0" y="1333500"/>
                  </a:lnTo>
                </a:path>
              </a:pathLst>
            </a:custGeom>
            <a:ln w="76200">
              <a:solidFill>
                <a:srgbClr val="F66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211824" y="4693920"/>
              <a:ext cx="589915" cy="746760"/>
            </a:xfrm>
            <a:custGeom>
              <a:avLst/>
              <a:gdLst/>
              <a:ahLst/>
              <a:cxnLst/>
              <a:rect l="l" t="t" r="r" b="b"/>
              <a:pathLst>
                <a:path w="589915" h="746760">
                  <a:moveTo>
                    <a:pt x="19812" y="746251"/>
                  </a:moveTo>
                  <a:lnTo>
                    <a:pt x="19812" y="0"/>
                  </a:lnTo>
                </a:path>
                <a:path w="589915" h="746760">
                  <a:moveTo>
                    <a:pt x="0" y="714755"/>
                  </a:moveTo>
                  <a:lnTo>
                    <a:pt x="589660" y="714755"/>
                  </a:lnTo>
                </a:path>
              </a:pathLst>
            </a:custGeom>
            <a:ln w="76200">
              <a:solidFill>
                <a:srgbClr val="F66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134612" y="4689347"/>
              <a:ext cx="1831975" cy="607060"/>
            </a:xfrm>
            <a:custGeom>
              <a:avLst/>
              <a:gdLst/>
              <a:ahLst/>
              <a:cxnLst/>
              <a:rect l="l" t="t" r="r" b="b"/>
              <a:pathLst>
                <a:path w="1831975" h="607060">
                  <a:moveTo>
                    <a:pt x="676783" y="583310"/>
                  </a:moveTo>
                  <a:lnTo>
                    <a:pt x="18287" y="571499"/>
                  </a:lnTo>
                </a:path>
                <a:path w="1831975" h="607060">
                  <a:moveTo>
                    <a:pt x="650748" y="593216"/>
                  </a:moveTo>
                  <a:lnTo>
                    <a:pt x="1831466" y="0"/>
                  </a:lnTo>
                </a:path>
                <a:path w="1831975" h="607060">
                  <a:moveTo>
                    <a:pt x="13208" y="606932"/>
                  </a:moveTo>
                  <a:lnTo>
                    <a:pt x="0" y="30479"/>
                  </a:lnTo>
                </a:path>
              </a:pathLst>
            </a:custGeom>
            <a:ln w="76200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97941" y="2641853"/>
              <a:ext cx="11513820" cy="3621404"/>
            </a:xfrm>
            <a:custGeom>
              <a:avLst/>
              <a:gdLst/>
              <a:ahLst/>
              <a:cxnLst/>
              <a:rect l="l" t="t" r="r" b="b"/>
              <a:pathLst>
                <a:path w="11513820" h="3621404">
                  <a:moveTo>
                    <a:pt x="11513819" y="2419604"/>
                  </a:moveTo>
                  <a:lnTo>
                    <a:pt x="11513819" y="3621024"/>
                  </a:lnTo>
                  <a:lnTo>
                    <a:pt x="0" y="3621024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768962" y="4199128"/>
              <a:ext cx="85725" cy="908685"/>
            </a:xfrm>
            <a:custGeom>
              <a:avLst/>
              <a:gdLst/>
              <a:ahLst/>
              <a:cxnLst/>
              <a:rect l="l" t="t" r="r" b="b"/>
              <a:pathLst>
                <a:path w="85725" h="908685">
                  <a:moveTo>
                    <a:pt x="28575" y="82850"/>
                  </a:moveTo>
                  <a:lnTo>
                    <a:pt x="28575" y="908558"/>
                  </a:lnTo>
                  <a:lnTo>
                    <a:pt x="57150" y="908558"/>
                  </a:lnTo>
                  <a:lnTo>
                    <a:pt x="57150" y="85725"/>
                  </a:lnTo>
                  <a:lnTo>
                    <a:pt x="42798" y="85725"/>
                  </a:lnTo>
                  <a:lnTo>
                    <a:pt x="28575" y="82850"/>
                  </a:lnTo>
                  <a:close/>
                </a:path>
                <a:path w="85725" h="908685">
                  <a:moveTo>
                    <a:pt x="57150" y="42926"/>
                  </a:moveTo>
                  <a:lnTo>
                    <a:pt x="28575" y="42926"/>
                  </a:lnTo>
                  <a:lnTo>
                    <a:pt x="28575" y="82850"/>
                  </a:lnTo>
                  <a:lnTo>
                    <a:pt x="42798" y="85725"/>
                  </a:lnTo>
                  <a:lnTo>
                    <a:pt x="57039" y="82850"/>
                  </a:lnTo>
                  <a:lnTo>
                    <a:pt x="57150" y="42926"/>
                  </a:lnTo>
                  <a:close/>
                </a:path>
                <a:path w="85725" h="908685">
                  <a:moveTo>
                    <a:pt x="57150" y="82850"/>
                  </a:moveTo>
                  <a:lnTo>
                    <a:pt x="42798" y="85725"/>
                  </a:lnTo>
                  <a:lnTo>
                    <a:pt x="57150" y="85725"/>
                  </a:lnTo>
                  <a:lnTo>
                    <a:pt x="57150" y="82850"/>
                  </a:lnTo>
                  <a:close/>
                </a:path>
                <a:path w="85725" h="908685">
                  <a:moveTo>
                    <a:pt x="42798" y="0"/>
                  </a:moveTo>
                  <a:lnTo>
                    <a:pt x="26146" y="3385"/>
                  </a:lnTo>
                  <a:lnTo>
                    <a:pt x="12541" y="12604"/>
                  </a:lnTo>
                  <a:lnTo>
                    <a:pt x="3365" y="26253"/>
                  </a:lnTo>
                  <a:lnTo>
                    <a:pt x="0" y="42926"/>
                  </a:lnTo>
                  <a:lnTo>
                    <a:pt x="3365" y="59578"/>
                  </a:lnTo>
                  <a:lnTo>
                    <a:pt x="12541" y="73183"/>
                  </a:lnTo>
                  <a:lnTo>
                    <a:pt x="26146" y="82359"/>
                  </a:lnTo>
                  <a:lnTo>
                    <a:pt x="28575" y="82850"/>
                  </a:lnTo>
                  <a:lnTo>
                    <a:pt x="28575" y="42926"/>
                  </a:lnTo>
                  <a:lnTo>
                    <a:pt x="85725" y="42926"/>
                  </a:lnTo>
                  <a:lnTo>
                    <a:pt x="82339" y="26253"/>
                  </a:lnTo>
                  <a:lnTo>
                    <a:pt x="73120" y="12604"/>
                  </a:lnTo>
                  <a:lnTo>
                    <a:pt x="59471" y="3385"/>
                  </a:lnTo>
                  <a:lnTo>
                    <a:pt x="42798" y="0"/>
                  </a:lnTo>
                  <a:close/>
                </a:path>
                <a:path w="85725" h="908685">
                  <a:moveTo>
                    <a:pt x="85725" y="42926"/>
                  </a:moveTo>
                  <a:lnTo>
                    <a:pt x="57150" y="42926"/>
                  </a:lnTo>
                  <a:lnTo>
                    <a:pt x="57150" y="82850"/>
                  </a:lnTo>
                  <a:lnTo>
                    <a:pt x="59471" y="82359"/>
                  </a:lnTo>
                  <a:lnTo>
                    <a:pt x="73120" y="73183"/>
                  </a:lnTo>
                  <a:lnTo>
                    <a:pt x="82339" y="59578"/>
                  </a:lnTo>
                  <a:lnTo>
                    <a:pt x="85725" y="42926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97941" y="1861566"/>
              <a:ext cx="0" cy="789940"/>
            </a:xfrm>
            <a:custGeom>
              <a:avLst/>
              <a:gdLst/>
              <a:ahLst/>
              <a:cxnLst/>
              <a:rect l="l" t="t" r="r" b="b"/>
              <a:pathLst>
                <a:path h="789939">
                  <a:moveTo>
                    <a:pt x="0" y="789432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12151" y="4567428"/>
              <a:ext cx="896111" cy="502919"/>
            </a:xfrm>
            <a:prstGeom prst="rect">
              <a:avLst/>
            </a:prstGeom>
          </p:spPr>
        </p:pic>
      </p:grp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3760978" y="54610"/>
            <a:ext cx="4461510" cy="651510"/>
          </a:xfrm>
          <a:prstGeom prst="rect">
            <a:avLst/>
          </a:prstGeom>
          <a:ln w="3175">
            <a:solidFill>
              <a:srgbClr val="EC7C30"/>
            </a:solidFill>
          </a:ln>
        </p:spPr>
        <p:txBody>
          <a:bodyPr vert="horz" wrap="square" lIns="0" tIns="88265" rIns="0" bIns="0" rtlCol="0">
            <a:spAutoFit/>
          </a:bodyPr>
          <a:lstStyle/>
          <a:p>
            <a:pPr marR="107314" algn="ctr">
              <a:lnSpc>
                <a:spcPct val="100000"/>
              </a:lnSpc>
              <a:spcBef>
                <a:spcPts val="695"/>
              </a:spcBef>
            </a:pPr>
            <a:r>
              <a:rPr dirty="0"/>
              <a:t>SOUL</a:t>
            </a:r>
            <a:r>
              <a:rPr spc="-40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0" dirty="0"/>
              <a:t>SATYA</a:t>
            </a:r>
            <a:r>
              <a:rPr spc="-15" dirty="0"/>
              <a:t> </a:t>
            </a:r>
            <a:r>
              <a:rPr dirty="0"/>
              <a:t>–</a:t>
            </a:r>
            <a:r>
              <a:rPr spc="-30" dirty="0"/>
              <a:t> </a:t>
            </a:r>
            <a:r>
              <a:rPr spc="-20" dirty="0"/>
              <a:t>5T’s</a:t>
            </a:r>
          </a:p>
        </p:txBody>
      </p:sp>
      <p:sp>
        <p:nvSpPr>
          <p:cNvPr id="50" name="object 5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570">
              <a:lnSpc>
                <a:spcPts val="1240"/>
              </a:lnSpc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59151" y="912875"/>
            <a:ext cx="4733925" cy="6478525"/>
            <a:chOff x="2359151" y="912875"/>
            <a:chExt cx="4733925" cy="5335905"/>
          </a:xfrm>
        </p:grpSpPr>
        <p:sp>
          <p:nvSpPr>
            <p:cNvPr id="3" name="object 3"/>
            <p:cNvSpPr/>
            <p:nvPr/>
          </p:nvSpPr>
          <p:spPr>
            <a:xfrm>
              <a:off x="2836164" y="3747515"/>
              <a:ext cx="3764279" cy="1511935"/>
            </a:xfrm>
            <a:custGeom>
              <a:avLst/>
              <a:gdLst/>
              <a:ahLst/>
              <a:cxnLst/>
              <a:rect l="l" t="t" r="r" b="b"/>
              <a:pathLst>
                <a:path w="3764279" h="1511935">
                  <a:moveTo>
                    <a:pt x="3764280" y="1174623"/>
                  </a:moveTo>
                  <a:lnTo>
                    <a:pt x="3212973" y="0"/>
                  </a:lnTo>
                  <a:lnTo>
                    <a:pt x="1967547" y="236207"/>
                  </a:lnTo>
                  <a:lnTo>
                    <a:pt x="1967484" y="233680"/>
                  </a:lnTo>
                  <a:lnTo>
                    <a:pt x="514223" y="77724"/>
                  </a:lnTo>
                  <a:lnTo>
                    <a:pt x="0" y="1172845"/>
                  </a:lnTo>
                  <a:lnTo>
                    <a:pt x="2002485" y="1510284"/>
                  </a:lnTo>
                  <a:lnTo>
                    <a:pt x="2002536" y="1511808"/>
                  </a:lnTo>
                  <a:lnTo>
                    <a:pt x="3764280" y="1174623"/>
                  </a:lnTo>
                  <a:close/>
                </a:path>
              </a:pathLst>
            </a:custGeom>
            <a:solidFill>
              <a:srgbClr val="FF52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69564" y="2738627"/>
              <a:ext cx="2661285" cy="1202690"/>
            </a:xfrm>
            <a:custGeom>
              <a:avLst/>
              <a:gdLst/>
              <a:ahLst/>
              <a:cxnLst/>
              <a:rect l="l" t="t" r="r" b="b"/>
              <a:pathLst>
                <a:path w="2661285" h="1202689">
                  <a:moveTo>
                    <a:pt x="2660904" y="969137"/>
                  </a:moveTo>
                  <a:lnTo>
                    <a:pt x="2206117" y="0"/>
                  </a:lnTo>
                  <a:lnTo>
                    <a:pt x="1403870" y="156286"/>
                  </a:lnTo>
                  <a:lnTo>
                    <a:pt x="1403858" y="155448"/>
                  </a:lnTo>
                  <a:lnTo>
                    <a:pt x="466090" y="54864"/>
                  </a:lnTo>
                  <a:lnTo>
                    <a:pt x="0" y="1047369"/>
                  </a:lnTo>
                  <a:lnTo>
                    <a:pt x="1432255" y="1200886"/>
                  </a:lnTo>
                  <a:lnTo>
                    <a:pt x="1432306" y="1202436"/>
                  </a:lnTo>
                  <a:lnTo>
                    <a:pt x="2660904" y="969137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54196" y="912875"/>
              <a:ext cx="1668780" cy="1940560"/>
            </a:xfrm>
            <a:custGeom>
              <a:avLst/>
              <a:gdLst/>
              <a:ahLst/>
              <a:cxnLst/>
              <a:rect l="l" t="t" r="r" b="b"/>
              <a:pathLst>
                <a:path w="1668779" h="1940560">
                  <a:moveTo>
                    <a:pt x="1668780" y="1786763"/>
                  </a:moveTo>
                  <a:lnTo>
                    <a:pt x="866279" y="79222"/>
                  </a:lnTo>
                  <a:lnTo>
                    <a:pt x="864108" y="0"/>
                  </a:lnTo>
                  <a:lnTo>
                    <a:pt x="846594" y="37325"/>
                  </a:lnTo>
                  <a:lnTo>
                    <a:pt x="829056" y="0"/>
                  </a:lnTo>
                  <a:lnTo>
                    <a:pt x="830986" y="70573"/>
                  </a:lnTo>
                  <a:lnTo>
                    <a:pt x="0" y="1841627"/>
                  </a:lnTo>
                  <a:lnTo>
                    <a:pt x="882281" y="1936292"/>
                  </a:lnTo>
                  <a:lnTo>
                    <a:pt x="882396" y="1940052"/>
                  </a:lnTo>
                  <a:lnTo>
                    <a:pt x="894829" y="1937639"/>
                  </a:lnTo>
                  <a:lnTo>
                    <a:pt x="917448" y="1940052"/>
                  </a:lnTo>
                  <a:lnTo>
                    <a:pt x="917257" y="1933257"/>
                  </a:lnTo>
                  <a:lnTo>
                    <a:pt x="1668780" y="1786763"/>
                  </a:lnTo>
                  <a:close/>
                </a:path>
              </a:pathLst>
            </a:custGeom>
            <a:solidFill>
              <a:srgbClr val="79B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1" y="4939284"/>
              <a:ext cx="4733544" cy="1309115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40051" cy="12435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75519" y="5390386"/>
            <a:ext cx="2252472" cy="13975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600443" y="3187197"/>
            <a:ext cx="519874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According</a:t>
            </a:r>
            <a:r>
              <a:rPr sz="2000" spc="-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20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new</a:t>
            </a: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RBI</a:t>
            </a:r>
            <a:r>
              <a:rPr sz="20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guidelines</a:t>
            </a:r>
            <a:r>
              <a:rPr sz="20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(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14</a:t>
            </a:r>
            <a:r>
              <a:rPr sz="1950" baseline="25641" dirty="0">
                <a:solidFill>
                  <a:srgbClr val="585858"/>
                </a:solidFill>
                <a:latin typeface="Calibri"/>
                <a:cs typeface="Calibri"/>
              </a:rPr>
              <a:t>th</a:t>
            </a:r>
            <a:r>
              <a:rPr sz="1950" spc="195" baseline="25641" dirty="0">
                <a:solidFill>
                  <a:srgbClr val="585858"/>
                </a:solidFill>
                <a:latin typeface="Calibri"/>
                <a:cs typeface="Calibri"/>
              </a:rPr>
              <a:t>  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March’22) </a:t>
            </a: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collateral-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free</a:t>
            </a:r>
            <a:r>
              <a:rPr sz="20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loan</a:t>
            </a:r>
            <a:r>
              <a:rPr sz="20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given</a:t>
            </a:r>
            <a:r>
              <a:rPr sz="20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Customer</a:t>
            </a:r>
            <a:r>
              <a:rPr sz="20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having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annual</a:t>
            </a:r>
            <a:r>
              <a:rPr sz="20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household</a:t>
            </a:r>
            <a:r>
              <a:rPr sz="20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income</a:t>
            </a:r>
            <a:r>
              <a:rPr sz="20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20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₹3,00,000. irrespective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20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end</a:t>
            </a:r>
            <a:r>
              <a:rPr sz="20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use</a:t>
            </a:r>
            <a:r>
              <a:rPr sz="2000"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z="20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Irrespective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20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staying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sz="20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rural</a:t>
            </a:r>
            <a:r>
              <a:rPr sz="20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Urban</a:t>
            </a:r>
            <a:r>
              <a:rPr sz="20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sz="20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Semi</a:t>
            </a:r>
            <a:r>
              <a:rPr sz="20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Urban.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43806" y="1959350"/>
            <a:ext cx="7568565" cy="929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635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Base</a:t>
            </a:r>
            <a:r>
              <a:rPr sz="2000" spc="-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20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20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Pyramid</a:t>
            </a:r>
            <a:r>
              <a:rPr sz="20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(BOP)</a:t>
            </a:r>
            <a:r>
              <a:rPr sz="20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585858"/>
                </a:solidFill>
                <a:latin typeface="Calibri"/>
                <a:cs typeface="Calibri"/>
              </a:rPr>
              <a:t>refers</a:t>
            </a:r>
            <a:r>
              <a:rPr sz="20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to</a:t>
            </a:r>
            <a:r>
              <a:rPr sz="20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2000" spc="-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low</a:t>
            </a:r>
            <a:r>
              <a:rPr sz="2000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socio-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economic</a:t>
            </a:r>
            <a:r>
              <a:rPr sz="2000"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segment.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ts val="2310"/>
              </a:lnSpc>
            </a:pPr>
            <a:r>
              <a:rPr sz="2000" b="1" dirty="0">
                <a:latin typeface="Calibri"/>
                <a:cs typeface="Calibri"/>
              </a:rPr>
              <a:t>Upper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Class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40758" y="3741737"/>
            <a:ext cx="13550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Middle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Class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69564" y="5390386"/>
            <a:ext cx="28289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BOP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–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Base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Pyramid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47519" y="1109472"/>
            <a:ext cx="171450" cy="4912995"/>
          </a:xfrm>
          <a:custGeom>
            <a:avLst/>
            <a:gdLst/>
            <a:ahLst/>
            <a:cxnLst/>
            <a:rect l="l" t="t" r="r" b="b"/>
            <a:pathLst>
              <a:path w="171450" h="4912995">
                <a:moveTo>
                  <a:pt x="114300" y="142875"/>
                </a:moveTo>
                <a:lnTo>
                  <a:pt x="57150" y="142875"/>
                </a:lnTo>
                <a:lnTo>
                  <a:pt x="57150" y="4912944"/>
                </a:lnTo>
                <a:lnTo>
                  <a:pt x="114300" y="4912944"/>
                </a:lnTo>
                <a:lnTo>
                  <a:pt x="114300" y="142875"/>
                </a:lnTo>
                <a:close/>
              </a:path>
              <a:path w="171450" h="4912995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171450" h="4912995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58339" y="2329624"/>
            <a:ext cx="254000" cy="24726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solidFill>
                  <a:srgbClr val="385622"/>
                </a:solidFill>
                <a:latin typeface="Calibri"/>
                <a:cs typeface="Calibri"/>
              </a:rPr>
              <a:t>Annual</a:t>
            </a:r>
            <a:r>
              <a:rPr sz="18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85622"/>
                </a:solidFill>
                <a:latin typeface="Calibri"/>
                <a:cs typeface="Calibri"/>
              </a:rPr>
              <a:t>Per</a:t>
            </a:r>
            <a:r>
              <a:rPr sz="18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85622"/>
                </a:solidFill>
                <a:latin typeface="Calibri"/>
                <a:cs typeface="Calibri"/>
              </a:rPr>
              <a:t>Capita</a:t>
            </a:r>
            <a:r>
              <a:rPr sz="1800" b="1" spc="-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85622"/>
                </a:solidFill>
                <a:latin typeface="Calibri"/>
                <a:cs typeface="Calibri"/>
              </a:rPr>
              <a:t>Income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93645" y="147066"/>
            <a:ext cx="63855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01545" algn="l"/>
                <a:tab pos="4061460" algn="l"/>
              </a:tabLst>
            </a:pP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S</a:t>
            </a:r>
            <a:r>
              <a:rPr sz="4000" b="0" spc="-114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a</a:t>
            </a:r>
            <a:r>
              <a:rPr sz="4000" b="0" spc="-114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t</a:t>
            </a:r>
            <a:r>
              <a:rPr sz="4000" b="0" spc="-35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y</a:t>
            </a:r>
            <a:r>
              <a:rPr sz="4000" b="0" spc="-120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a</a:t>
            </a:r>
            <a:r>
              <a:rPr sz="4000" b="0" spc="-95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’</a:t>
            </a:r>
            <a:r>
              <a:rPr sz="4000" b="0" spc="-105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spc="-50" dirty="0">
                <a:solidFill>
                  <a:srgbClr val="000000"/>
                </a:solidFill>
                <a:latin typeface="Impact"/>
                <a:cs typeface="Impact"/>
              </a:rPr>
              <a:t>s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	C</a:t>
            </a:r>
            <a:r>
              <a:rPr sz="4000" b="0" spc="-125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l</a:t>
            </a:r>
            <a:r>
              <a:rPr sz="4000" b="0" spc="-125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i</a:t>
            </a:r>
            <a:r>
              <a:rPr sz="4000" b="0" spc="-125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e</a:t>
            </a:r>
            <a:r>
              <a:rPr sz="4000" b="0" spc="-120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n</a:t>
            </a:r>
            <a:r>
              <a:rPr sz="4000" b="0" spc="-120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spc="-50" dirty="0">
                <a:solidFill>
                  <a:srgbClr val="000000"/>
                </a:solidFill>
                <a:latin typeface="Impact"/>
                <a:cs typeface="Impact"/>
              </a:rPr>
              <a:t>t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	S</a:t>
            </a:r>
            <a:r>
              <a:rPr sz="4000" b="0" spc="-130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e</a:t>
            </a:r>
            <a:r>
              <a:rPr sz="4000" b="0" spc="-130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g</a:t>
            </a:r>
            <a:r>
              <a:rPr sz="4000" b="0" spc="-120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m</a:t>
            </a:r>
            <a:r>
              <a:rPr sz="4000" b="0" spc="-125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e</a:t>
            </a:r>
            <a:r>
              <a:rPr sz="4000" b="0" spc="-130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dirty="0">
                <a:solidFill>
                  <a:srgbClr val="000000"/>
                </a:solidFill>
                <a:latin typeface="Impact"/>
                <a:cs typeface="Impact"/>
              </a:rPr>
              <a:t>n</a:t>
            </a:r>
            <a:r>
              <a:rPr sz="4000" b="0" spc="-125" dirty="0">
                <a:solidFill>
                  <a:srgbClr val="000000"/>
                </a:solidFill>
                <a:latin typeface="Impact"/>
                <a:cs typeface="Impact"/>
              </a:rPr>
              <a:t> </a:t>
            </a:r>
            <a:r>
              <a:rPr sz="4000" b="0" spc="-50" dirty="0">
                <a:solidFill>
                  <a:srgbClr val="000000"/>
                </a:solidFill>
                <a:latin typeface="Impact"/>
                <a:cs typeface="Impact"/>
              </a:rPr>
              <a:t>t</a:t>
            </a:r>
            <a:endParaRPr sz="4000">
              <a:latin typeface="Impact"/>
              <a:cs typeface="Impac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91471" y="70103"/>
            <a:ext cx="2700528" cy="614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0051" cy="12435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29088" y="5573267"/>
            <a:ext cx="1962911" cy="1280159"/>
          </a:xfrm>
          <a:prstGeom prst="rect">
            <a:avLst/>
          </a:prstGeom>
        </p:spPr>
      </p:pic>
      <p:sp>
        <p:nvSpPr>
          <p:cNvPr id="37" name="Title 36">
            <a:extLst>
              <a:ext uri="{FF2B5EF4-FFF2-40B4-BE49-F238E27FC236}">
                <a16:creationId xmlns:a16="http://schemas.microsoft.com/office/drawing/2014/main" id="{86100845-6E38-4916-EC0C-2AAE4286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E3B0EB-65ED-EA07-7318-3E736806EE69}"/>
              </a:ext>
            </a:extLst>
          </p:cNvPr>
          <p:cNvSpPr txBox="1"/>
          <p:nvPr/>
        </p:nvSpPr>
        <p:spPr>
          <a:xfrm>
            <a:off x="1385024" y="1354359"/>
            <a:ext cx="35329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385745" defTabSz="914377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आओ बहनों दिया जलायें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सत्या के संग सब जुड़ जायें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मिल</a:t>
            </a:r>
            <a:r>
              <a:rPr lang="en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जुलकर खुशहाली लायें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खुद को आओ सबल बनायें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7">
              <a:lnSpc>
                <a:spcPct val="100000"/>
              </a:lnSpc>
              <a:spcBef>
                <a:spcPts val="0"/>
              </a:spcBef>
              <a:buNone/>
            </a:pP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आओ बहनों दिया जलायें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BE224B-A0AE-39B8-BA0B-C7A911D640B5}"/>
              </a:ext>
            </a:extLst>
          </p:cNvPr>
          <p:cNvSpPr txBox="1"/>
          <p:nvPr/>
        </p:nvSpPr>
        <p:spPr>
          <a:xfrm>
            <a:off x="1289670" y="3864294"/>
            <a:ext cx="28180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hi-I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मीटिंग में सब समय से आयें</a:t>
            </a:r>
            <a:endParaRPr lang="en-IN" sz="20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i-I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समय से किश्तें जमा करायें</a:t>
            </a:r>
            <a:endParaRPr lang="en-IN" sz="20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i-I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ऋण का सही उपयोग करायें</a:t>
            </a:r>
            <a:endParaRPr lang="en-IN" sz="20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i-I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अनुशासन से चलें चलायें</a:t>
            </a:r>
            <a:endParaRPr lang="en-IN" sz="20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i-I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आओ बहनों दिया जलायें</a:t>
            </a:r>
            <a:endParaRPr lang="en-IN" sz="20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i-I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सत्या के संग सब जुड़ जायें</a:t>
            </a:r>
            <a:endParaRPr lang="en-IN" sz="200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B4553B-F960-B186-017B-0F1D496F6B30}"/>
              </a:ext>
            </a:extLst>
          </p:cNvPr>
          <p:cNvSpPr txBox="1"/>
          <p:nvPr/>
        </p:nvSpPr>
        <p:spPr>
          <a:xfrm>
            <a:off x="6184942" y="1243646"/>
            <a:ext cx="28180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घर घर फैले</a:t>
            </a:r>
            <a:r>
              <a:rPr lang="en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रोजगार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हर गरीब का होउद्धार 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ईमानदारी का करें व्यवहार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अपनी अपनी साख बढ़ाएं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आओ बहनों दिया जलायें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i-I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Aparajita" panose="02020603050405020304" pitchFamily="18" charset="0"/>
              </a:rPr>
              <a:t>सत्या के संग सब जुड़ जायें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1D92E9-3C69-7C1D-F1FC-C869BCA6D37A}"/>
              </a:ext>
            </a:extLst>
          </p:cNvPr>
          <p:cNvSpPr txBox="1"/>
          <p:nvPr/>
        </p:nvSpPr>
        <p:spPr>
          <a:xfrm>
            <a:off x="6115101" y="3972146"/>
            <a:ext cx="28180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kumimoji="0" lang="hi-I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Aparajita" panose="02020603050405020304" pitchFamily="18" charset="0"/>
              </a:rPr>
              <a:t>बेटा-बेटी एक समान</a:t>
            </a:r>
            <a:endParaRPr kumimoji="0" lang="en-IN" sz="20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Aparajita" panose="02020603050405020304" pitchFamily="18" charset="0"/>
              </a:rPr>
              <a:t>शिक्षित हो सब बने महान</a:t>
            </a:r>
            <a:endParaRPr kumimoji="0" lang="en-IN" sz="20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Aparajita" panose="02020603050405020304" pitchFamily="18" charset="0"/>
              </a:rPr>
              <a:t>स्वच्छता का रखें ध्यान</a:t>
            </a:r>
            <a:endParaRPr kumimoji="0" lang="en-IN" sz="20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Aparajita" panose="02020603050405020304" pitchFamily="18" charset="0"/>
              </a:rPr>
              <a:t>नशा मुक्त समाज बनायें</a:t>
            </a:r>
            <a:endParaRPr kumimoji="0" lang="en-IN" sz="20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Aparajita" panose="02020603050405020304" pitchFamily="18" charset="0"/>
              </a:rPr>
              <a:t>आओ बहनों दिया जलायें</a:t>
            </a:r>
            <a:endParaRPr kumimoji="0" lang="en-IN" sz="20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20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Aparajita" panose="02020603050405020304" pitchFamily="18" charset="0"/>
              </a:rPr>
              <a:t>सत्या के संग सब जुड़ जायें</a:t>
            </a:r>
            <a:endParaRPr kumimoji="0" lang="en-IN" sz="20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6C216E-C50A-49E9-67B4-79F3262CD52B}"/>
              </a:ext>
            </a:extLst>
          </p:cNvPr>
          <p:cNvSpPr txBox="1"/>
          <p:nvPr/>
        </p:nvSpPr>
        <p:spPr>
          <a:xfrm>
            <a:off x="1463426" y="3050867"/>
            <a:ext cx="264425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98B4E"/>
                </a:solidFill>
                <a:latin typeface="Calibri"/>
                <a:ea typeface="Calibri"/>
                <a:cs typeface="Times New Roman"/>
              </a:rPr>
              <a:t>Welcome Note</a:t>
            </a:r>
            <a:endParaRPr lang="en-IN" sz="2000" b="1" dirty="0">
              <a:solidFill>
                <a:srgbClr val="098B4E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3" name="DF17C688">
            <a:hlinkClick r:id="" action="ppaction://media"/>
            <a:extLst>
              <a:ext uri="{FF2B5EF4-FFF2-40B4-BE49-F238E27FC236}">
                <a16:creationId xmlns:a16="http://schemas.microsoft.com/office/drawing/2014/main" id="{C4F95FBD-A5A2-0002-7E30-884F5B60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8542" y="25511"/>
            <a:ext cx="1204279" cy="12042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7BD21E3-3CCC-B23B-DA55-516A1E54F188}"/>
              </a:ext>
            </a:extLst>
          </p:cNvPr>
          <p:cNvSpPr txBox="1"/>
          <p:nvPr/>
        </p:nvSpPr>
        <p:spPr>
          <a:xfrm>
            <a:off x="1102227" y="6144929"/>
            <a:ext cx="336665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98B4E"/>
                </a:solidFill>
                <a:latin typeface="Calibri"/>
                <a:ea typeface="Calibri"/>
                <a:cs typeface="Times New Roman"/>
              </a:rPr>
              <a:t>Message of being Disciplined</a:t>
            </a:r>
            <a:endParaRPr lang="en-IN" sz="2000" b="1" dirty="0">
              <a:solidFill>
                <a:srgbClr val="098B4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00ACCD-E0AF-F24E-67C2-F133ED872680}"/>
              </a:ext>
            </a:extLst>
          </p:cNvPr>
          <p:cNvSpPr txBox="1"/>
          <p:nvPr/>
        </p:nvSpPr>
        <p:spPr>
          <a:xfrm>
            <a:off x="6049551" y="3182638"/>
            <a:ext cx="306928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IN" sz="2000" b="1" dirty="0">
                <a:solidFill>
                  <a:srgbClr val="098B4E"/>
                </a:solidFill>
                <a:latin typeface="Calibri"/>
                <a:ea typeface="Calibri"/>
                <a:cs typeface="Times New Roman"/>
              </a:rPr>
              <a:t>Message of being Empowered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657E07-EA12-5BE8-8D42-AEB48760CB9B}"/>
              </a:ext>
            </a:extLst>
          </p:cNvPr>
          <p:cNvSpPr txBox="1"/>
          <p:nvPr/>
        </p:nvSpPr>
        <p:spPr>
          <a:xfrm>
            <a:off x="6000617" y="5993185"/>
            <a:ext cx="325109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98B4E"/>
                </a:solidFill>
                <a:latin typeface="Calibri"/>
                <a:ea typeface="Calibri"/>
                <a:cs typeface="Times New Roman"/>
              </a:rPr>
              <a:t>Message of Social Awareness</a:t>
            </a:r>
            <a:endParaRPr lang="en-IN" sz="2000" b="1" dirty="0">
              <a:solidFill>
                <a:srgbClr val="098B4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7" name="Shape">
            <a:extLst>
              <a:ext uri="{FF2B5EF4-FFF2-40B4-BE49-F238E27FC236}">
                <a16:creationId xmlns:a16="http://schemas.microsoft.com/office/drawing/2014/main" id="{FA7AF731-4EBD-5992-FCC7-C00275E4577F}"/>
              </a:ext>
            </a:extLst>
          </p:cNvPr>
          <p:cNvSpPr/>
          <p:nvPr/>
        </p:nvSpPr>
        <p:spPr>
          <a:xfrm flipH="1">
            <a:off x="9014240" y="1827603"/>
            <a:ext cx="1615060" cy="5030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66" extrusionOk="0">
                <a:moveTo>
                  <a:pt x="2843" y="4246"/>
                </a:moveTo>
                <a:cubicBezTo>
                  <a:pt x="2540" y="4046"/>
                  <a:pt x="2275" y="3841"/>
                  <a:pt x="2051" y="3631"/>
                </a:cubicBezTo>
                <a:cubicBezTo>
                  <a:pt x="1816" y="3411"/>
                  <a:pt x="1626" y="3186"/>
                  <a:pt x="1482" y="2958"/>
                </a:cubicBezTo>
                <a:cubicBezTo>
                  <a:pt x="1282" y="2785"/>
                  <a:pt x="1122" y="2607"/>
                  <a:pt x="1005" y="2426"/>
                </a:cubicBezTo>
                <a:cubicBezTo>
                  <a:pt x="903" y="2269"/>
                  <a:pt x="833" y="2109"/>
                  <a:pt x="797" y="1948"/>
                </a:cubicBezTo>
                <a:cubicBezTo>
                  <a:pt x="745" y="1817"/>
                  <a:pt x="975" y="1690"/>
                  <a:pt x="1357" y="1641"/>
                </a:cubicBezTo>
                <a:cubicBezTo>
                  <a:pt x="1911" y="1569"/>
                  <a:pt x="2531" y="1676"/>
                  <a:pt x="2653" y="1865"/>
                </a:cubicBezTo>
                <a:lnTo>
                  <a:pt x="3211" y="2575"/>
                </a:lnTo>
                <a:cubicBezTo>
                  <a:pt x="3510" y="2768"/>
                  <a:pt x="3780" y="2965"/>
                  <a:pt x="4022" y="3166"/>
                </a:cubicBezTo>
                <a:cubicBezTo>
                  <a:pt x="4234" y="3341"/>
                  <a:pt x="4423" y="3520"/>
                  <a:pt x="4590" y="3701"/>
                </a:cubicBezTo>
                <a:cubicBezTo>
                  <a:pt x="4673" y="3751"/>
                  <a:pt x="4845" y="3778"/>
                  <a:pt x="5019" y="3769"/>
                </a:cubicBezTo>
                <a:cubicBezTo>
                  <a:pt x="5251" y="3757"/>
                  <a:pt x="5410" y="3687"/>
                  <a:pt x="5375" y="3612"/>
                </a:cubicBezTo>
                <a:lnTo>
                  <a:pt x="4710" y="2847"/>
                </a:lnTo>
                <a:lnTo>
                  <a:pt x="4471" y="1841"/>
                </a:lnTo>
                <a:lnTo>
                  <a:pt x="4398" y="725"/>
                </a:lnTo>
                <a:cubicBezTo>
                  <a:pt x="4315" y="556"/>
                  <a:pt x="4628" y="393"/>
                  <a:pt x="5133" y="342"/>
                </a:cubicBezTo>
                <a:cubicBezTo>
                  <a:pt x="5715" y="282"/>
                  <a:pt x="6333" y="388"/>
                  <a:pt x="6509" y="576"/>
                </a:cubicBezTo>
                <a:lnTo>
                  <a:pt x="6668" y="1730"/>
                </a:lnTo>
                <a:lnTo>
                  <a:pt x="7140" y="2692"/>
                </a:lnTo>
                <a:lnTo>
                  <a:pt x="7239" y="3349"/>
                </a:lnTo>
                <a:cubicBezTo>
                  <a:pt x="7157" y="3423"/>
                  <a:pt x="7338" y="3500"/>
                  <a:pt x="7582" y="3494"/>
                </a:cubicBezTo>
                <a:cubicBezTo>
                  <a:pt x="7834" y="3488"/>
                  <a:pt x="7978" y="3399"/>
                  <a:pt x="7850" y="3328"/>
                </a:cubicBezTo>
                <a:lnTo>
                  <a:pt x="7610" y="2113"/>
                </a:lnTo>
                <a:lnTo>
                  <a:pt x="7693" y="1067"/>
                </a:lnTo>
                <a:lnTo>
                  <a:pt x="7471" y="474"/>
                </a:lnTo>
                <a:cubicBezTo>
                  <a:pt x="7431" y="395"/>
                  <a:pt x="7440" y="317"/>
                  <a:pt x="7488" y="242"/>
                </a:cubicBezTo>
                <a:cubicBezTo>
                  <a:pt x="7533" y="175"/>
                  <a:pt x="7614" y="106"/>
                  <a:pt x="7791" y="58"/>
                </a:cubicBezTo>
                <a:cubicBezTo>
                  <a:pt x="8137" y="-34"/>
                  <a:pt x="8598" y="-6"/>
                  <a:pt x="8946" y="65"/>
                </a:cubicBezTo>
                <a:cubicBezTo>
                  <a:pt x="9278" y="131"/>
                  <a:pt x="9537" y="237"/>
                  <a:pt x="9640" y="376"/>
                </a:cubicBezTo>
                <a:lnTo>
                  <a:pt x="10008" y="1471"/>
                </a:lnTo>
                <a:cubicBezTo>
                  <a:pt x="10047" y="1635"/>
                  <a:pt x="10090" y="1798"/>
                  <a:pt x="10138" y="1961"/>
                </a:cubicBezTo>
                <a:cubicBezTo>
                  <a:pt x="10189" y="2133"/>
                  <a:pt x="10245" y="2305"/>
                  <a:pt x="10306" y="2476"/>
                </a:cubicBezTo>
                <a:lnTo>
                  <a:pt x="10320" y="3597"/>
                </a:lnTo>
                <a:cubicBezTo>
                  <a:pt x="10300" y="3637"/>
                  <a:pt x="10324" y="3678"/>
                  <a:pt x="10384" y="3712"/>
                </a:cubicBezTo>
                <a:cubicBezTo>
                  <a:pt x="10463" y="3757"/>
                  <a:pt x="10603" y="3792"/>
                  <a:pt x="10777" y="3795"/>
                </a:cubicBezTo>
                <a:cubicBezTo>
                  <a:pt x="10996" y="3798"/>
                  <a:pt x="11187" y="3746"/>
                  <a:pt x="11211" y="3676"/>
                </a:cubicBezTo>
                <a:cubicBezTo>
                  <a:pt x="11344" y="3490"/>
                  <a:pt x="11450" y="3303"/>
                  <a:pt x="11529" y="3115"/>
                </a:cubicBezTo>
                <a:cubicBezTo>
                  <a:pt x="11606" y="2929"/>
                  <a:pt x="11657" y="2742"/>
                  <a:pt x="11682" y="2555"/>
                </a:cubicBezTo>
                <a:lnTo>
                  <a:pt x="11942" y="1220"/>
                </a:lnTo>
                <a:cubicBezTo>
                  <a:pt x="12001" y="1102"/>
                  <a:pt x="12259" y="1004"/>
                  <a:pt x="12612" y="966"/>
                </a:cubicBezTo>
                <a:cubicBezTo>
                  <a:pt x="13220" y="901"/>
                  <a:pt x="13867" y="1022"/>
                  <a:pt x="13996" y="1225"/>
                </a:cubicBezTo>
                <a:lnTo>
                  <a:pt x="14146" y="2934"/>
                </a:lnTo>
                <a:lnTo>
                  <a:pt x="13626" y="4165"/>
                </a:lnTo>
                <a:cubicBezTo>
                  <a:pt x="13548" y="4357"/>
                  <a:pt x="13500" y="4550"/>
                  <a:pt x="13482" y="4743"/>
                </a:cubicBezTo>
                <a:cubicBezTo>
                  <a:pt x="13450" y="5082"/>
                  <a:pt x="13511" y="5422"/>
                  <a:pt x="13663" y="5757"/>
                </a:cubicBezTo>
                <a:cubicBezTo>
                  <a:pt x="13718" y="5890"/>
                  <a:pt x="13932" y="6010"/>
                  <a:pt x="14259" y="6091"/>
                </a:cubicBezTo>
                <a:cubicBezTo>
                  <a:pt x="14692" y="6199"/>
                  <a:pt x="15266" y="6228"/>
                  <a:pt x="15781" y="6168"/>
                </a:cubicBezTo>
                <a:lnTo>
                  <a:pt x="19125" y="5675"/>
                </a:lnTo>
                <a:cubicBezTo>
                  <a:pt x="19470" y="5630"/>
                  <a:pt x="19828" y="5607"/>
                  <a:pt x="20183" y="5606"/>
                </a:cubicBezTo>
                <a:cubicBezTo>
                  <a:pt x="20483" y="5605"/>
                  <a:pt x="20790" y="5619"/>
                  <a:pt x="21061" y="5669"/>
                </a:cubicBezTo>
                <a:cubicBezTo>
                  <a:pt x="21369" y="5724"/>
                  <a:pt x="21600" y="5824"/>
                  <a:pt x="21577" y="5943"/>
                </a:cubicBezTo>
                <a:cubicBezTo>
                  <a:pt x="21559" y="6034"/>
                  <a:pt x="21395" y="6108"/>
                  <a:pt x="21192" y="6163"/>
                </a:cubicBezTo>
                <a:cubicBezTo>
                  <a:pt x="21023" y="6209"/>
                  <a:pt x="20823" y="6243"/>
                  <a:pt x="20603" y="6260"/>
                </a:cubicBezTo>
                <a:cubicBezTo>
                  <a:pt x="19170" y="6520"/>
                  <a:pt x="17757" y="6791"/>
                  <a:pt x="16366" y="7073"/>
                </a:cubicBezTo>
                <a:cubicBezTo>
                  <a:pt x="15496" y="7250"/>
                  <a:pt x="14634" y="7431"/>
                  <a:pt x="13775" y="7614"/>
                </a:cubicBezTo>
                <a:cubicBezTo>
                  <a:pt x="12919" y="7796"/>
                  <a:pt x="12066" y="7980"/>
                  <a:pt x="11217" y="8165"/>
                </a:cubicBezTo>
                <a:cubicBezTo>
                  <a:pt x="11088" y="8307"/>
                  <a:pt x="10978" y="8452"/>
                  <a:pt x="10890" y="8597"/>
                </a:cubicBezTo>
                <a:cubicBezTo>
                  <a:pt x="10682" y="8939"/>
                  <a:pt x="10588" y="9287"/>
                  <a:pt x="10610" y="9635"/>
                </a:cubicBezTo>
                <a:lnTo>
                  <a:pt x="10403" y="11131"/>
                </a:lnTo>
                <a:lnTo>
                  <a:pt x="10997" y="14566"/>
                </a:lnTo>
                <a:lnTo>
                  <a:pt x="10547" y="17757"/>
                </a:lnTo>
                <a:cubicBezTo>
                  <a:pt x="10789" y="18094"/>
                  <a:pt x="10992" y="18433"/>
                  <a:pt x="11156" y="18775"/>
                </a:cubicBezTo>
                <a:cubicBezTo>
                  <a:pt x="11601" y="19698"/>
                  <a:pt x="11762" y="20633"/>
                  <a:pt x="11638" y="21566"/>
                </a:cubicBezTo>
                <a:lnTo>
                  <a:pt x="0" y="21547"/>
                </a:lnTo>
                <a:lnTo>
                  <a:pt x="1132" y="17530"/>
                </a:lnTo>
                <a:lnTo>
                  <a:pt x="1444" y="15449"/>
                </a:lnTo>
                <a:lnTo>
                  <a:pt x="2067" y="12477"/>
                </a:lnTo>
                <a:lnTo>
                  <a:pt x="2819" y="9804"/>
                </a:lnTo>
                <a:lnTo>
                  <a:pt x="3172" y="8677"/>
                </a:lnTo>
                <a:lnTo>
                  <a:pt x="3550" y="7350"/>
                </a:lnTo>
                <a:cubicBezTo>
                  <a:pt x="3336" y="7216"/>
                  <a:pt x="3163" y="7075"/>
                  <a:pt x="3032" y="6929"/>
                </a:cubicBezTo>
                <a:cubicBezTo>
                  <a:pt x="2653" y="6507"/>
                  <a:pt x="2646" y="6066"/>
                  <a:pt x="2668" y="5632"/>
                </a:cubicBezTo>
                <a:cubicBezTo>
                  <a:pt x="2692" y="5172"/>
                  <a:pt x="2750" y="4709"/>
                  <a:pt x="2843" y="4246"/>
                </a:cubicBezTo>
                <a:close/>
              </a:path>
            </a:pathLst>
          </a:custGeom>
          <a:gradFill>
            <a:gsLst>
              <a:gs pos="0">
                <a:srgbClr val="FFC203"/>
              </a:gs>
              <a:gs pos="36657">
                <a:srgbClr val="FF7D25"/>
              </a:gs>
              <a:gs pos="77153">
                <a:srgbClr val="FF3847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">
            <a:extLst>
              <a:ext uri="{FF2B5EF4-FFF2-40B4-BE49-F238E27FC236}">
                <a16:creationId xmlns:a16="http://schemas.microsoft.com/office/drawing/2014/main" id="{491E2657-9B2F-793D-6372-93A6EBF3E645}"/>
              </a:ext>
            </a:extLst>
          </p:cNvPr>
          <p:cNvSpPr/>
          <p:nvPr/>
        </p:nvSpPr>
        <p:spPr>
          <a:xfrm rot="182657">
            <a:off x="9611760" y="3889006"/>
            <a:ext cx="1604152" cy="2924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4" extrusionOk="0">
                <a:moveTo>
                  <a:pt x="13682" y="1"/>
                </a:moveTo>
                <a:cubicBezTo>
                  <a:pt x="13473" y="9"/>
                  <a:pt x="13262" y="49"/>
                  <a:pt x="13082" y="109"/>
                </a:cubicBezTo>
                <a:cubicBezTo>
                  <a:pt x="12739" y="222"/>
                  <a:pt x="12475" y="401"/>
                  <a:pt x="12368" y="635"/>
                </a:cubicBezTo>
                <a:lnTo>
                  <a:pt x="11986" y="2492"/>
                </a:lnTo>
                <a:cubicBezTo>
                  <a:pt x="11946" y="2769"/>
                  <a:pt x="11902" y="3046"/>
                  <a:pt x="11852" y="3322"/>
                </a:cubicBezTo>
                <a:cubicBezTo>
                  <a:pt x="11799" y="3614"/>
                  <a:pt x="11737" y="3904"/>
                  <a:pt x="11673" y="4195"/>
                </a:cubicBezTo>
                <a:lnTo>
                  <a:pt x="11663" y="6091"/>
                </a:lnTo>
                <a:cubicBezTo>
                  <a:pt x="11684" y="6160"/>
                  <a:pt x="11656" y="6229"/>
                  <a:pt x="11594" y="6287"/>
                </a:cubicBezTo>
                <a:cubicBezTo>
                  <a:pt x="11512" y="6364"/>
                  <a:pt x="11368" y="6421"/>
                  <a:pt x="11187" y="6426"/>
                </a:cubicBezTo>
                <a:cubicBezTo>
                  <a:pt x="10960" y="6432"/>
                  <a:pt x="10761" y="6344"/>
                  <a:pt x="10736" y="6225"/>
                </a:cubicBezTo>
                <a:cubicBezTo>
                  <a:pt x="10598" y="5911"/>
                  <a:pt x="10490" y="5596"/>
                  <a:pt x="10409" y="5276"/>
                </a:cubicBezTo>
                <a:cubicBezTo>
                  <a:pt x="10328" y="4962"/>
                  <a:pt x="10275" y="4646"/>
                  <a:pt x="10250" y="4328"/>
                </a:cubicBezTo>
                <a:lnTo>
                  <a:pt x="9982" y="2068"/>
                </a:lnTo>
                <a:cubicBezTo>
                  <a:pt x="9921" y="1867"/>
                  <a:pt x="9653" y="1702"/>
                  <a:pt x="9287" y="1638"/>
                </a:cubicBezTo>
                <a:cubicBezTo>
                  <a:pt x="8658" y="1528"/>
                  <a:pt x="7987" y="1733"/>
                  <a:pt x="7854" y="2076"/>
                </a:cubicBezTo>
                <a:lnTo>
                  <a:pt x="7700" y="4970"/>
                </a:lnTo>
                <a:lnTo>
                  <a:pt x="8236" y="7055"/>
                </a:lnTo>
                <a:cubicBezTo>
                  <a:pt x="8317" y="7379"/>
                  <a:pt x="8366" y="7707"/>
                  <a:pt x="8385" y="8034"/>
                </a:cubicBezTo>
                <a:cubicBezTo>
                  <a:pt x="8418" y="8609"/>
                  <a:pt x="8354" y="9184"/>
                  <a:pt x="8196" y="9753"/>
                </a:cubicBezTo>
                <a:cubicBezTo>
                  <a:pt x="8139" y="9977"/>
                  <a:pt x="7920" y="10178"/>
                  <a:pt x="7581" y="10316"/>
                </a:cubicBezTo>
                <a:cubicBezTo>
                  <a:pt x="7133" y="10499"/>
                  <a:pt x="6537" y="10549"/>
                  <a:pt x="6004" y="10447"/>
                </a:cubicBezTo>
                <a:lnTo>
                  <a:pt x="2542" y="9611"/>
                </a:lnTo>
                <a:cubicBezTo>
                  <a:pt x="2184" y="9535"/>
                  <a:pt x="1813" y="9498"/>
                  <a:pt x="1445" y="9496"/>
                </a:cubicBezTo>
                <a:cubicBezTo>
                  <a:pt x="1135" y="9494"/>
                  <a:pt x="818" y="9517"/>
                  <a:pt x="538" y="9601"/>
                </a:cubicBezTo>
                <a:cubicBezTo>
                  <a:pt x="219" y="9695"/>
                  <a:pt x="-22" y="9866"/>
                  <a:pt x="2" y="10067"/>
                </a:cubicBezTo>
                <a:cubicBezTo>
                  <a:pt x="20" y="10221"/>
                  <a:pt x="188" y="10346"/>
                  <a:pt x="399" y="10439"/>
                </a:cubicBezTo>
                <a:cubicBezTo>
                  <a:pt x="574" y="10516"/>
                  <a:pt x="781" y="10574"/>
                  <a:pt x="1009" y="10604"/>
                </a:cubicBezTo>
                <a:cubicBezTo>
                  <a:pt x="2493" y="11043"/>
                  <a:pt x="3958" y="11503"/>
                  <a:pt x="5399" y="11982"/>
                </a:cubicBezTo>
                <a:cubicBezTo>
                  <a:pt x="6300" y="12281"/>
                  <a:pt x="7193" y="12586"/>
                  <a:pt x="8082" y="12896"/>
                </a:cubicBezTo>
                <a:cubicBezTo>
                  <a:pt x="8969" y="13204"/>
                  <a:pt x="9851" y="13514"/>
                  <a:pt x="10731" y="13828"/>
                </a:cubicBezTo>
                <a:cubicBezTo>
                  <a:pt x="10865" y="14069"/>
                  <a:pt x="10981" y="14315"/>
                  <a:pt x="11073" y="14561"/>
                </a:cubicBezTo>
                <a:cubicBezTo>
                  <a:pt x="11289" y="15140"/>
                  <a:pt x="11384" y="15729"/>
                  <a:pt x="11361" y="16319"/>
                </a:cubicBezTo>
                <a:lnTo>
                  <a:pt x="11574" y="18852"/>
                </a:lnTo>
                <a:lnTo>
                  <a:pt x="11286" y="21594"/>
                </a:lnTo>
                <a:lnTo>
                  <a:pt x="20269" y="21594"/>
                </a:lnTo>
                <a:lnTo>
                  <a:pt x="20210" y="21133"/>
                </a:lnTo>
                <a:lnTo>
                  <a:pt x="19431" y="16604"/>
                </a:lnTo>
                <a:lnTo>
                  <a:pt x="19064" y="14695"/>
                </a:lnTo>
                <a:lnTo>
                  <a:pt x="18672" y="12450"/>
                </a:lnTo>
                <a:cubicBezTo>
                  <a:pt x="18894" y="12222"/>
                  <a:pt x="19073" y="11982"/>
                  <a:pt x="19208" y="11735"/>
                </a:cubicBezTo>
                <a:cubicBezTo>
                  <a:pt x="19600" y="11020"/>
                  <a:pt x="19608" y="10276"/>
                  <a:pt x="19585" y="9540"/>
                </a:cubicBezTo>
                <a:cubicBezTo>
                  <a:pt x="19560" y="8761"/>
                  <a:pt x="19503" y="7977"/>
                  <a:pt x="19406" y="7191"/>
                </a:cubicBezTo>
                <a:cubicBezTo>
                  <a:pt x="19721" y="6853"/>
                  <a:pt x="19993" y="6504"/>
                  <a:pt x="20225" y="6149"/>
                </a:cubicBezTo>
                <a:cubicBezTo>
                  <a:pt x="20468" y="5776"/>
                  <a:pt x="20666" y="5395"/>
                  <a:pt x="20815" y="5009"/>
                </a:cubicBezTo>
                <a:cubicBezTo>
                  <a:pt x="21023" y="4716"/>
                  <a:pt x="21190" y="4417"/>
                  <a:pt x="21311" y="4111"/>
                </a:cubicBezTo>
                <a:cubicBezTo>
                  <a:pt x="21417" y="3844"/>
                  <a:pt x="21486" y="3574"/>
                  <a:pt x="21524" y="3301"/>
                </a:cubicBezTo>
                <a:cubicBezTo>
                  <a:pt x="21578" y="3078"/>
                  <a:pt x="21339" y="2862"/>
                  <a:pt x="20944" y="2778"/>
                </a:cubicBezTo>
                <a:cubicBezTo>
                  <a:pt x="20370" y="2656"/>
                  <a:pt x="19731" y="2838"/>
                  <a:pt x="19605" y="3157"/>
                </a:cubicBezTo>
                <a:lnTo>
                  <a:pt x="19024" y="4362"/>
                </a:lnTo>
                <a:cubicBezTo>
                  <a:pt x="18715" y="4689"/>
                  <a:pt x="18437" y="5023"/>
                  <a:pt x="18186" y="5363"/>
                </a:cubicBezTo>
                <a:cubicBezTo>
                  <a:pt x="17967" y="5661"/>
                  <a:pt x="17769" y="5963"/>
                  <a:pt x="17596" y="6269"/>
                </a:cubicBezTo>
                <a:cubicBezTo>
                  <a:pt x="17510" y="6354"/>
                  <a:pt x="17329" y="6400"/>
                  <a:pt x="17149" y="6384"/>
                </a:cubicBezTo>
                <a:cubicBezTo>
                  <a:pt x="16909" y="6364"/>
                  <a:pt x="16746" y="6244"/>
                  <a:pt x="16782" y="6117"/>
                </a:cubicBezTo>
                <a:lnTo>
                  <a:pt x="17472" y="4823"/>
                </a:lnTo>
                <a:lnTo>
                  <a:pt x="17720" y="3118"/>
                </a:lnTo>
                <a:lnTo>
                  <a:pt x="17794" y="1230"/>
                </a:lnTo>
                <a:cubicBezTo>
                  <a:pt x="17880" y="943"/>
                  <a:pt x="17559" y="665"/>
                  <a:pt x="17035" y="578"/>
                </a:cubicBezTo>
                <a:cubicBezTo>
                  <a:pt x="16433" y="477"/>
                  <a:pt x="15789" y="656"/>
                  <a:pt x="15607" y="976"/>
                </a:cubicBezTo>
                <a:lnTo>
                  <a:pt x="15443" y="2930"/>
                </a:lnTo>
                <a:lnTo>
                  <a:pt x="14957" y="4561"/>
                </a:lnTo>
                <a:lnTo>
                  <a:pt x="14853" y="5672"/>
                </a:lnTo>
                <a:cubicBezTo>
                  <a:pt x="14938" y="5798"/>
                  <a:pt x="14748" y="5928"/>
                  <a:pt x="14496" y="5918"/>
                </a:cubicBezTo>
                <a:cubicBezTo>
                  <a:pt x="14235" y="5908"/>
                  <a:pt x="14085" y="5757"/>
                  <a:pt x="14218" y="5638"/>
                </a:cubicBezTo>
                <a:lnTo>
                  <a:pt x="14466" y="3579"/>
                </a:lnTo>
                <a:lnTo>
                  <a:pt x="14382" y="1809"/>
                </a:lnTo>
                <a:lnTo>
                  <a:pt x="14610" y="803"/>
                </a:lnTo>
                <a:cubicBezTo>
                  <a:pt x="14651" y="669"/>
                  <a:pt x="14646" y="536"/>
                  <a:pt x="14595" y="410"/>
                </a:cubicBezTo>
                <a:cubicBezTo>
                  <a:pt x="14549" y="295"/>
                  <a:pt x="14466" y="178"/>
                  <a:pt x="14282" y="98"/>
                </a:cubicBezTo>
                <a:cubicBezTo>
                  <a:pt x="14103" y="20"/>
                  <a:pt x="13892" y="-6"/>
                  <a:pt x="13682" y="1"/>
                </a:cubicBezTo>
                <a:close/>
              </a:path>
            </a:pathLst>
          </a:custGeom>
          <a:gradFill>
            <a:gsLst>
              <a:gs pos="0">
                <a:srgbClr val="0CB100"/>
              </a:gs>
              <a:gs pos="46821">
                <a:srgbClr val="67CE02"/>
              </a:gs>
              <a:gs pos="99075">
                <a:srgbClr val="C3EA03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6565AA-112F-0164-8AA3-A2A1D01976A4}"/>
              </a:ext>
            </a:extLst>
          </p:cNvPr>
          <p:cNvSpPr txBox="1"/>
          <p:nvPr/>
        </p:nvSpPr>
        <p:spPr>
          <a:xfrm>
            <a:off x="4281987" y="238976"/>
            <a:ext cx="408439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ctr">
              <a:defRPr sz="4000" b="1"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Satya Song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6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115" y="4192517"/>
            <a:ext cx="8740902" cy="15293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9528" y="5554979"/>
            <a:ext cx="2252472" cy="130301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1679172" cy="6855713"/>
            <a:chOff x="0" y="0"/>
            <a:chExt cx="11679172" cy="6855713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16977" cy="13806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60535" y="3227831"/>
              <a:ext cx="2818637" cy="36278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168" y="864108"/>
              <a:ext cx="2526792" cy="26624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3118" y="845058"/>
              <a:ext cx="2565400" cy="2700655"/>
            </a:xfrm>
            <a:custGeom>
              <a:avLst/>
              <a:gdLst/>
              <a:ahLst/>
              <a:cxnLst/>
              <a:rect l="l" t="t" r="r" b="b"/>
              <a:pathLst>
                <a:path w="2565400" h="2700654">
                  <a:moveTo>
                    <a:pt x="1282445" y="0"/>
                  </a:moveTo>
                  <a:lnTo>
                    <a:pt x="1348486" y="1777"/>
                  </a:lnTo>
                  <a:lnTo>
                    <a:pt x="1413637" y="6984"/>
                  </a:lnTo>
                  <a:lnTo>
                    <a:pt x="1477899" y="15620"/>
                  </a:lnTo>
                  <a:lnTo>
                    <a:pt x="1541018" y="27431"/>
                  </a:lnTo>
                  <a:lnTo>
                    <a:pt x="1603120" y="42544"/>
                  </a:lnTo>
                  <a:lnTo>
                    <a:pt x="1664081" y="60832"/>
                  </a:lnTo>
                  <a:lnTo>
                    <a:pt x="1723644" y="82041"/>
                  </a:lnTo>
                  <a:lnTo>
                    <a:pt x="1781937" y="106299"/>
                  </a:lnTo>
                  <a:lnTo>
                    <a:pt x="1838833" y="133350"/>
                  </a:lnTo>
                  <a:lnTo>
                    <a:pt x="1894077" y="163194"/>
                  </a:lnTo>
                  <a:lnTo>
                    <a:pt x="1947799" y="195706"/>
                  </a:lnTo>
                  <a:lnTo>
                    <a:pt x="1999869" y="230886"/>
                  </a:lnTo>
                  <a:lnTo>
                    <a:pt x="2050161" y="268604"/>
                  </a:lnTo>
                  <a:lnTo>
                    <a:pt x="2098802" y="308737"/>
                  </a:lnTo>
                  <a:lnTo>
                    <a:pt x="2189607" y="395858"/>
                  </a:lnTo>
                  <a:lnTo>
                    <a:pt x="2272411" y="491743"/>
                  </a:lnTo>
                  <a:lnTo>
                    <a:pt x="2345944" y="595502"/>
                  </a:lnTo>
                  <a:lnTo>
                    <a:pt x="2379472" y="650493"/>
                  </a:lnTo>
                  <a:lnTo>
                    <a:pt x="2410333" y="707008"/>
                  </a:lnTo>
                  <a:lnTo>
                    <a:pt x="2438527" y="765175"/>
                  </a:lnTo>
                  <a:lnTo>
                    <a:pt x="2464181" y="824991"/>
                  </a:lnTo>
                  <a:lnTo>
                    <a:pt x="2487168" y="886332"/>
                  </a:lnTo>
                  <a:lnTo>
                    <a:pt x="2507361" y="949070"/>
                  </a:lnTo>
                  <a:lnTo>
                    <a:pt x="2524633" y="1013078"/>
                  </a:lnTo>
                  <a:lnTo>
                    <a:pt x="2538857" y="1078356"/>
                  </a:lnTo>
                  <a:lnTo>
                    <a:pt x="2550160" y="1144777"/>
                  </a:lnTo>
                  <a:lnTo>
                    <a:pt x="2558288" y="1212341"/>
                  </a:lnTo>
                  <a:lnTo>
                    <a:pt x="2563241" y="1280794"/>
                  </a:lnTo>
                  <a:lnTo>
                    <a:pt x="2564892" y="1350264"/>
                  </a:lnTo>
                  <a:lnTo>
                    <a:pt x="2563241" y="1419732"/>
                  </a:lnTo>
                  <a:lnTo>
                    <a:pt x="2558288" y="1488186"/>
                  </a:lnTo>
                  <a:lnTo>
                    <a:pt x="2550160" y="1555750"/>
                  </a:lnTo>
                  <a:lnTo>
                    <a:pt x="2538857" y="1622170"/>
                  </a:lnTo>
                  <a:lnTo>
                    <a:pt x="2524633" y="1687449"/>
                  </a:lnTo>
                  <a:lnTo>
                    <a:pt x="2507361" y="1751456"/>
                  </a:lnTo>
                  <a:lnTo>
                    <a:pt x="2487168" y="1814194"/>
                  </a:lnTo>
                  <a:lnTo>
                    <a:pt x="2464181" y="1875536"/>
                  </a:lnTo>
                  <a:lnTo>
                    <a:pt x="2438527" y="1935352"/>
                  </a:lnTo>
                  <a:lnTo>
                    <a:pt x="2410333" y="1993518"/>
                  </a:lnTo>
                  <a:lnTo>
                    <a:pt x="2379472" y="2050033"/>
                  </a:lnTo>
                  <a:lnTo>
                    <a:pt x="2345944" y="2105025"/>
                  </a:lnTo>
                  <a:lnTo>
                    <a:pt x="2272411" y="2208783"/>
                  </a:lnTo>
                  <a:lnTo>
                    <a:pt x="2189607" y="2304668"/>
                  </a:lnTo>
                  <a:lnTo>
                    <a:pt x="2098802" y="2391791"/>
                  </a:lnTo>
                  <a:lnTo>
                    <a:pt x="2050161" y="2431922"/>
                  </a:lnTo>
                  <a:lnTo>
                    <a:pt x="1999869" y="2469641"/>
                  </a:lnTo>
                  <a:lnTo>
                    <a:pt x="1947799" y="2504820"/>
                  </a:lnTo>
                  <a:lnTo>
                    <a:pt x="1894077" y="2537332"/>
                  </a:lnTo>
                  <a:lnTo>
                    <a:pt x="1838833" y="2567178"/>
                  </a:lnTo>
                  <a:lnTo>
                    <a:pt x="1781937" y="2594229"/>
                  </a:lnTo>
                  <a:lnTo>
                    <a:pt x="1723644" y="2618486"/>
                  </a:lnTo>
                  <a:lnTo>
                    <a:pt x="1664081" y="2639694"/>
                  </a:lnTo>
                  <a:lnTo>
                    <a:pt x="1603120" y="2657982"/>
                  </a:lnTo>
                  <a:lnTo>
                    <a:pt x="1541018" y="2673095"/>
                  </a:lnTo>
                  <a:lnTo>
                    <a:pt x="1477899" y="2684906"/>
                  </a:lnTo>
                  <a:lnTo>
                    <a:pt x="1413637" y="2693542"/>
                  </a:lnTo>
                  <a:lnTo>
                    <a:pt x="1348486" y="2698750"/>
                  </a:lnTo>
                  <a:lnTo>
                    <a:pt x="1282445" y="2700528"/>
                  </a:lnTo>
                  <a:lnTo>
                    <a:pt x="1216406" y="2698750"/>
                  </a:lnTo>
                  <a:lnTo>
                    <a:pt x="1151255" y="2693542"/>
                  </a:lnTo>
                  <a:lnTo>
                    <a:pt x="1086993" y="2684906"/>
                  </a:lnTo>
                  <a:lnTo>
                    <a:pt x="1023873" y="2673095"/>
                  </a:lnTo>
                  <a:lnTo>
                    <a:pt x="961770" y="2657982"/>
                  </a:lnTo>
                  <a:lnTo>
                    <a:pt x="900810" y="2639694"/>
                  </a:lnTo>
                  <a:lnTo>
                    <a:pt x="841247" y="2618486"/>
                  </a:lnTo>
                  <a:lnTo>
                    <a:pt x="782954" y="2594229"/>
                  </a:lnTo>
                  <a:lnTo>
                    <a:pt x="726059" y="2567178"/>
                  </a:lnTo>
                  <a:lnTo>
                    <a:pt x="670775" y="2537332"/>
                  </a:lnTo>
                  <a:lnTo>
                    <a:pt x="617054" y="2504820"/>
                  </a:lnTo>
                  <a:lnTo>
                    <a:pt x="565022" y="2469641"/>
                  </a:lnTo>
                  <a:lnTo>
                    <a:pt x="514743" y="2431922"/>
                  </a:lnTo>
                  <a:lnTo>
                    <a:pt x="466128" y="2391664"/>
                  </a:lnTo>
                  <a:lnTo>
                    <a:pt x="375259" y="2304668"/>
                  </a:lnTo>
                  <a:lnTo>
                    <a:pt x="292531" y="2208783"/>
                  </a:lnTo>
                  <a:lnTo>
                    <a:pt x="218897" y="2105025"/>
                  </a:lnTo>
                  <a:lnTo>
                    <a:pt x="185445" y="2050033"/>
                  </a:lnTo>
                  <a:lnTo>
                    <a:pt x="154597" y="1993518"/>
                  </a:lnTo>
                  <a:lnTo>
                    <a:pt x="126301" y="1935352"/>
                  </a:lnTo>
                  <a:lnTo>
                    <a:pt x="100647" y="1875536"/>
                  </a:lnTo>
                  <a:lnTo>
                    <a:pt x="77711" y="1814194"/>
                  </a:lnTo>
                  <a:lnTo>
                    <a:pt x="57569" y="1751456"/>
                  </a:lnTo>
                  <a:lnTo>
                    <a:pt x="40309" y="1687449"/>
                  </a:lnTo>
                  <a:lnTo>
                    <a:pt x="26009" y="1622170"/>
                  </a:lnTo>
                  <a:lnTo>
                    <a:pt x="14744" y="1555750"/>
                  </a:lnTo>
                  <a:lnTo>
                    <a:pt x="6603" y="1488186"/>
                  </a:lnTo>
                  <a:lnTo>
                    <a:pt x="1663" y="1419732"/>
                  </a:lnTo>
                  <a:lnTo>
                    <a:pt x="0" y="1350264"/>
                  </a:lnTo>
                  <a:lnTo>
                    <a:pt x="1663" y="1280794"/>
                  </a:lnTo>
                  <a:lnTo>
                    <a:pt x="6603" y="1212341"/>
                  </a:lnTo>
                  <a:lnTo>
                    <a:pt x="14744" y="1144777"/>
                  </a:lnTo>
                  <a:lnTo>
                    <a:pt x="26009" y="1078356"/>
                  </a:lnTo>
                  <a:lnTo>
                    <a:pt x="40309" y="1013078"/>
                  </a:lnTo>
                  <a:lnTo>
                    <a:pt x="57569" y="949070"/>
                  </a:lnTo>
                  <a:lnTo>
                    <a:pt x="77711" y="886332"/>
                  </a:lnTo>
                  <a:lnTo>
                    <a:pt x="100647" y="824991"/>
                  </a:lnTo>
                  <a:lnTo>
                    <a:pt x="126301" y="765175"/>
                  </a:lnTo>
                  <a:lnTo>
                    <a:pt x="154597" y="707008"/>
                  </a:lnTo>
                  <a:lnTo>
                    <a:pt x="185445" y="650493"/>
                  </a:lnTo>
                  <a:lnTo>
                    <a:pt x="218897" y="595502"/>
                  </a:lnTo>
                  <a:lnTo>
                    <a:pt x="292531" y="491743"/>
                  </a:lnTo>
                  <a:lnTo>
                    <a:pt x="375259" y="395858"/>
                  </a:lnTo>
                  <a:lnTo>
                    <a:pt x="466128" y="308737"/>
                  </a:lnTo>
                  <a:lnTo>
                    <a:pt x="514743" y="268604"/>
                  </a:lnTo>
                  <a:lnTo>
                    <a:pt x="565022" y="230886"/>
                  </a:lnTo>
                  <a:lnTo>
                    <a:pt x="617054" y="195706"/>
                  </a:lnTo>
                  <a:lnTo>
                    <a:pt x="670775" y="163194"/>
                  </a:lnTo>
                  <a:lnTo>
                    <a:pt x="726059" y="133350"/>
                  </a:lnTo>
                  <a:lnTo>
                    <a:pt x="782954" y="106299"/>
                  </a:lnTo>
                  <a:lnTo>
                    <a:pt x="841247" y="82041"/>
                  </a:lnTo>
                  <a:lnTo>
                    <a:pt x="900810" y="60832"/>
                  </a:lnTo>
                  <a:lnTo>
                    <a:pt x="961770" y="42544"/>
                  </a:lnTo>
                  <a:lnTo>
                    <a:pt x="1023873" y="27431"/>
                  </a:lnTo>
                  <a:lnTo>
                    <a:pt x="1086993" y="15620"/>
                  </a:lnTo>
                  <a:lnTo>
                    <a:pt x="1151255" y="6984"/>
                  </a:lnTo>
                  <a:lnTo>
                    <a:pt x="1216406" y="1777"/>
                  </a:lnTo>
                  <a:lnTo>
                    <a:pt x="1282445" y="0"/>
                  </a:lnTo>
                  <a:close/>
                </a:path>
              </a:pathLst>
            </a:custGeom>
            <a:ln w="38100">
              <a:solidFill>
                <a:srgbClr val="F89A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8836" y="1584960"/>
              <a:ext cx="8750046" cy="173355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3767328" y="45719"/>
            <a:ext cx="4448810" cy="787400"/>
            <a:chOff x="3767328" y="45719"/>
            <a:chExt cx="4448810" cy="787400"/>
          </a:xfrm>
        </p:grpSpPr>
        <p:sp>
          <p:nvSpPr>
            <p:cNvPr id="13" name="object 13"/>
            <p:cNvSpPr/>
            <p:nvPr/>
          </p:nvSpPr>
          <p:spPr>
            <a:xfrm>
              <a:off x="3767328" y="60959"/>
              <a:ext cx="4448810" cy="638810"/>
            </a:xfrm>
            <a:custGeom>
              <a:avLst/>
              <a:gdLst/>
              <a:ahLst/>
              <a:cxnLst/>
              <a:rect l="l" t="t" r="r" b="b"/>
              <a:pathLst>
                <a:path w="4448809" h="638810">
                  <a:moveTo>
                    <a:pt x="4448556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4448556" y="638556"/>
                  </a:lnTo>
                  <a:lnTo>
                    <a:pt x="44485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20896" y="45719"/>
              <a:ext cx="3754374" cy="787145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767328" y="60960"/>
            <a:ext cx="4448810" cy="638810"/>
          </a:xfrm>
          <a:prstGeom prst="rect">
            <a:avLst/>
          </a:prstGeom>
          <a:ln w="12700">
            <a:solidFill>
              <a:srgbClr val="EC7C30"/>
            </a:solidFill>
          </a:ln>
        </p:spPr>
        <p:txBody>
          <a:bodyPr vert="horz" wrap="square" lIns="0" tIns="8191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645"/>
              </a:spcBef>
            </a:pPr>
            <a:r>
              <a:rPr dirty="0"/>
              <a:t>BOARD</a:t>
            </a:r>
            <a:r>
              <a:rPr spc="-90" dirty="0"/>
              <a:t> </a:t>
            </a:r>
            <a:r>
              <a:rPr dirty="0"/>
              <a:t>OF</a:t>
            </a:r>
            <a:r>
              <a:rPr spc="-80" dirty="0"/>
              <a:t> </a:t>
            </a:r>
            <a:r>
              <a:rPr spc="-10" dirty="0"/>
              <a:t>DIRECTORS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762000" y="3859402"/>
            <a:ext cx="7745730" cy="1435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600" b="1" spc="-40" dirty="0">
                <a:latin typeface="Calibri"/>
                <a:cs typeface="Calibri"/>
              </a:rPr>
              <a:t>Dr.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Ratnesh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Tiwari</a:t>
            </a:r>
            <a:endParaRPr sz="16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Director</a:t>
            </a:r>
            <a:endParaRPr sz="1600" dirty="0">
              <a:latin typeface="Calibri"/>
              <a:cs typeface="Calibri"/>
            </a:endParaRPr>
          </a:p>
          <a:p>
            <a:pPr marL="12700" marR="12065" algn="just">
              <a:lnSpc>
                <a:spcPct val="100000"/>
              </a:lnSpc>
              <a:spcBef>
                <a:spcPts val="1505"/>
              </a:spcBef>
            </a:pPr>
            <a:r>
              <a:rPr sz="1600" dirty="0">
                <a:latin typeface="Calibri"/>
                <a:cs typeface="Calibri"/>
              </a:rPr>
              <a:t>An</a:t>
            </a:r>
            <a:r>
              <a:rPr sz="1600" spc="3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engineering</a:t>
            </a:r>
            <a:r>
              <a:rPr sz="1600" spc="3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postgraduate,</a:t>
            </a:r>
            <a:r>
              <a:rPr sz="1600" spc="3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he</a:t>
            </a:r>
            <a:r>
              <a:rPr sz="1600" spc="3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has</a:t>
            </a:r>
            <a:r>
              <a:rPr sz="1600" spc="3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3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doctoral</a:t>
            </a:r>
            <a:r>
              <a:rPr sz="1600" spc="3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degree</a:t>
            </a:r>
            <a:r>
              <a:rPr sz="1600" spc="3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(Ph.D.)</a:t>
            </a:r>
            <a:r>
              <a:rPr sz="1600" spc="3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3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Indian</a:t>
            </a:r>
            <a:r>
              <a:rPr sz="1600" spc="3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Institute</a:t>
            </a:r>
            <a:r>
              <a:rPr sz="1600" spc="35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Technology</a:t>
            </a:r>
            <a:r>
              <a:rPr sz="1600" spc="1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(IIT)</a:t>
            </a:r>
            <a:r>
              <a:rPr sz="1600" spc="1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Delhi.</a:t>
            </a:r>
            <a:r>
              <a:rPr sz="1600" spc="1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He</a:t>
            </a:r>
            <a:r>
              <a:rPr sz="1600" spc="1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has</a:t>
            </a:r>
            <a:r>
              <a:rPr sz="1600" spc="1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on-the-</a:t>
            </a:r>
            <a:r>
              <a:rPr sz="1600" dirty="0">
                <a:latin typeface="Calibri"/>
                <a:cs typeface="Calibri"/>
              </a:rPr>
              <a:t>ground</a:t>
            </a:r>
            <a:r>
              <a:rPr sz="1600" spc="1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experience</a:t>
            </a:r>
            <a:r>
              <a:rPr sz="1600" spc="1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1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understanding,</a:t>
            </a:r>
            <a:r>
              <a:rPr sz="1600" spc="1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identifying</a:t>
            </a:r>
            <a:r>
              <a:rPr sz="1600" spc="19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and </a:t>
            </a:r>
            <a:r>
              <a:rPr sz="1600" spc="-10" dirty="0">
                <a:latin typeface="Calibri"/>
                <a:cs typeface="Calibri"/>
              </a:rPr>
              <a:t>resolving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operational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technical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issues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biomass-</a:t>
            </a:r>
            <a:r>
              <a:rPr sz="1600" dirty="0">
                <a:latin typeface="Calibri"/>
                <a:cs typeface="Calibri"/>
              </a:rPr>
              <a:t>based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rural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energy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systems</a:t>
            </a:r>
            <a:r>
              <a:rPr sz="1400" spc="-10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22" name="object 22"/>
          <p:cNvSpPr txBox="1"/>
          <p:nvPr/>
        </p:nvSpPr>
        <p:spPr>
          <a:xfrm>
            <a:off x="3378452" y="1346573"/>
            <a:ext cx="8300720" cy="1877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Vivek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Tiwari</a:t>
            </a:r>
            <a:endParaRPr sz="16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MD,CEO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&amp;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CIO</a:t>
            </a:r>
            <a:endParaRPr sz="1600" dirty="0">
              <a:latin typeface="Calibri"/>
              <a:cs typeface="Calibri"/>
            </a:endParaRPr>
          </a:p>
          <a:p>
            <a:pPr marL="17145" marR="5080" algn="just">
              <a:lnSpc>
                <a:spcPct val="90000"/>
              </a:lnSpc>
              <a:spcBef>
                <a:spcPts val="375"/>
              </a:spcBef>
            </a:pPr>
            <a:r>
              <a:rPr sz="1600" dirty="0">
                <a:latin typeface="Calibri"/>
                <a:cs typeface="Calibri"/>
              </a:rPr>
              <a:t>Mr.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Vivek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Tiwari,</a:t>
            </a:r>
            <a:r>
              <a:rPr sz="1600" spc="2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holds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2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Post</a:t>
            </a:r>
            <a:r>
              <a:rPr sz="1600" spc="2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Graduate</a:t>
            </a:r>
            <a:r>
              <a:rPr sz="1600" spc="2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Degree</a:t>
            </a:r>
            <a:r>
              <a:rPr sz="1600" spc="1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2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Rural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Development</a:t>
            </a:r>
            <a:r>
              <a:rPr sz="1600" spc="2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&amp;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Management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19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Institute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Engineering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&amp;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Rural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Technology,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Allahabad.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Apart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acquiring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prolific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experience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more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than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two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decades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Microfinance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Development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Sector;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Mr.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Tiwari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also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certified professional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Concentration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Management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Programme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Boulder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Microfinance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Training,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Italy. </a:t>
            </a:r>
            <a:r>
              <a:rPr sz="1600" dirty="0">
                <a:latin typeface="Calibri"/>
                <a:cs typeface="Calibri"/>
              </a:rPr>
              <a:t>His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proficiency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outlines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extreme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focus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innovative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deployment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technological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framework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incubating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responsible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lending,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financial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inclusion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&amp;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social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entrepreneurship.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9528" y="5554979"/>
            <a:ext cx="2252472" cy="130301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3072130" cy="4761865"/>
            <a:chOff x="0" y="0"/>
            <a:chExt cx="3072130" cy="47618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670888" cy="1350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239" y="1085088"/>
              <a:ext cx="2675382" cy="367665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767328" y="45719"/>
            <a:ext cx="4448810" cy="787400"/>
            <a:chOff x="3767328" y="45719"/>
            <a:chExt cx="4448810" cy="787400"/>
          </a:xfrm>
        </p:grpSpPr>
        <p:sp>
          <p:nvSpPr>
            <p:cNvPr id="7" name="object 7"/>
            <p:cNvSpPr/>
            <p:nvPr/>
          </p:nvSpPr>
          <p:spPr>
            <a:xfrm>
              <a:off x="3767328" y="60959"/>
              <a:ext cx="4448810" cy="638810"/>
            </a:xfrm>
            <a:custGeom>
              <a:avLst/>
              <a:gdLst/>
              <a:ahLst/>
              <a:cxnLst/>
              <a:rect l="l" t="t" r="r" b="b"/>
              <a:pathLst>
                <a:path w="4448809" h="638810">
                  <a:moveTo>
                    <a:pt x="4448556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4448556" y="638556"/>
                  </a:lnTo>
                  <a:lnTo>
                    <a:pt x="444855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20896" y="45719"/>
              <a:ext cx="3754374" cy="78714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67328" y="60960"/>
            <a:ext cx="4448810" cy="638810"/>
          </a:xfrm>
          <a:prstGeom prst="rect">
            <a:avLst/>
          </a:prstGeom>
          <a:ln w="12700">
            <a:solidFill>
              <a:srgbClr val="EC7C30"/>
            </a:solidFill>
          </a:ln>
        </p:spPr>
        <p:txBody>
          <a:bodyPr vert="horz" wrap="square" lIns="0" tIns="8191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645"/>
              </a:spcBef>
            </a:pPr>
            <a:r>
              <a:rPr dirty="0"/>
              <a:t>BOARD</a:t>
            </a:r>
            <a:r>
              <a:rPr spc="-90" dirty="0"/>
              <a:t> </a:t>
            </a:r>
            <a:r>
              <a:rPr dirty="0"/>
              <a:t>OF</a:t>
            </a:r>
            <a:r>
              <a:rPr spc="-80" dirty="0"/>
              <a:t> </a:t>
            </a:r>
            <a:r>
              <a:rPr spc="-10" dirty="0"/>
              <a:t>DIRECTORS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224019" y="1392428"/>
            <a:ext cx="8267700" cy="16281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Mrs.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Surekha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Marandi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Independent Director</a:t>
            </a:r>
            <a:endParaRPr sz="1600" dirty="0">
              <a:latin typeface="Calibri"/>
              <a:cs typeface="Calibri"/>
            </a:endParaRPr>
          </a:p>
          <a:p>
            <a:pPr marL="23495" marR="5080" algn="just">
              <a:lnSpc>
                <a:spcPct val="100000"/>
              </a:lnSpc>
              <a:spcBef>
                <a:spcPts val="1100"/>
              </a:spcBef>
            </a:pPr>
            <a:r>
              <a:rPr sz="1600" dirty="0">
                <a:latin typeface="Calibri"/>
                <a:cs typeface="Calibri"/>
              </a:rPr>
              <a:t>Former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Executive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Director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RBI,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Mrs.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Surekha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has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Masters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degree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Jadavpur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University </a:t>
            </a:r>
            <a:r>
              <a:rPr sz="1600" dirty="0">
                <a:latin typeface="Calibri"/>
                <a:cs typeface="Calibri"/>
              </a:rPr>
              <a:t>&amp;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Adv.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Mgt.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degrees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Cambridge,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AIM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etc.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Surekha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has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vast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multifarious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experience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more </a:t>
            </a:r>
            <a:r>
              <a:rPr sz="1600" dirty="0">
                <a:latin typeface="Calibri"/>
                <a:cs typeface="Calibri"/>
              </a:rPr>
              <a:t>than</a:t>
            </a:r>
            <a:r>
              <a:rPr sz="1600" spc="4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three</a:t>
            </a:r>
            <a:r>
              <a:rPr sz="1600" spc="4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decades</a:t>
            </a:r>
            <a:r>
              <a:rPr sz="1600" spc="3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4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4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BFSI</a:t>
            </a:r>
            <a:r>
              <a:rPr sz="1600" spc="4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domain.</a:t>
            </a:r>
            <a:r>
              <a:rPr sz="1600" spc="409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She</a:t>
            </a:r>
            <a:r>
              <a:rPr sz="1600" spc="3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4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</a:t>
            </a:r>
            <a:r>
              <a:rPr sz="1600" spc="3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exemplary</a:t>
            </a:r>
            <a:r>
              <a:rPr sz="1600" spc="4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Financial</a:t>
            </a:r>
            <a:r>
              <a:rPr sz="1600" spc="3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Inclusion</a:t>
            </a:r>
            <a:r>
              <a:rPr sz="1600" spc="4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Expert</a:t>
            </a:r>
            <a:r>
              <a:rPr sz="1600" spc="40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with </a:t>
            </a:r>
            <a:r>
              <a:rPr sz="1600" dirty="0">
                <a:latin typeface="Calibri"/>
                <a:cs typeface="Calibri"/>
              </a:rPr>
              <a:t>additional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expertise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Regulation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Supervision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&amp;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Mgt.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5180" y="4267200"/>
            <a:ext cx="8350884" cy="1673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77000" marR="48260" indent="618490" algn="r">
              <a:lnSpc>
                <a:spcPct val="100000"/>
              </a:lnSpc>
              <a:spcBef>
                <a:spcPts val="95"/>
              </a:spcBef>
            </a:pPr>
            <a:r>
              <a:rPr sz="1600" b="1" spc="-45" dirty="0">
                <a:latin typeface="Calibri"/>
                <a:cs typeface="Calibri"/>
              </a:rPr>
              <a:t>Mr.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CP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Mohan </a:t>
            </a:r>
            <a:r>
              <a:rPr sz="1600" b="1" dirty="0">
                <a:latin typeface="Calibri"/>
                <a:cs typeface="Calibri"/>
              </a:rPr>
              <a:t>Independent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Director</a:t>
            </a:r>
            <a:endParaRPr sz="160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455"/>
              </a:spcBef>
            </a:pPr>
            <a:r>
              <a:rPr sz="1600" dirty="0">
                <a:latin typeface="Calibri"/>
                <a:cs typeface="Calibri"/>
              </a:rPr>
              <a:t>A</a:t>
            </a:r>
            <a:r>
              <a:rPr sz="1600" spc="2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PG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IRMA,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Anand,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Mr.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Mohan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has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worked</a:t>
            </a:r>
            <a:r>
              <a:rPr sz="1600" spc="2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NABARD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3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Chief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GM</a:t>
            </a:r>
            <a:r>
              <a:rPr sz="1600" spc="2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&amp;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known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28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his </a:t>
            </a:r>
            <a:r>
              <a:rPr sz="1600" dirty="0">
                <a:latin typeface="Calibri"/>
                <a:cs typeface="Calibri"/>
              </a:rPr>
              <a:t>leadership</a:t>
            </a:r>
            <a:r>
              <a:rPr sz="1600" spc="1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1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Microfinance,</a:t>
            </a:r>
            <a:r>
              <a:rPr sz="1600" spc="1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Rural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Finance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1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Banking.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He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has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also</a:t>
            </a:r>
            <a:r>
              <a:rPr sz="1600" spc="1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served</a:t>
            </a:r>
            <a:r>
              <a:rPr sz="1600" spc="1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1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1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technical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specialist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World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Bank</a:t>
            </a:r>
            <a:r>
              <a:rPr sz="1600" spc="1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Group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&amp;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FAO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(UN)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Rural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Finance,</a:t>
            </a:r>
            <a:r>
              <a:rPr sz="1600" spc="1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Post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Disaster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Needs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Assessment,</a:t>
            </a:r>
            <a:r>
              <a:rPr sz="1600" spc="1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Livelihood </a:t>
            </a:r>
            <a:r>
              <a:rPr sz="1600" dirty="0">
                <a:latin typeface="Calibri"/>
                <a:cs typeface="Calibri"/>
              </a:rPr>
              <a:t>projects etc.</a:t>
            </a:r>
            <a:r>
              <a:rPr sz="1600" spc="-10" dirty="0">
                <a:latin typeface="Calibri"/>
                <a:cs typeface="Calibri"/>
              </a:rPr>
              <a:t> Recognised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his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contributions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building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up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NABFINS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its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MD.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76769" y="3580131"/>
            <a:ext cx="2663190" cy="3432810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2897</TotalTime>
  <Words>4081</Words>
  <Application>Microsoft Office PowerPoint</Application>
  <PresentationFormat>Widescreen</PresentationFormat>
  <Paragraphs>517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Abadi</vt:lpstr>
      <vt:lpstr>Arial</vt:lpstr>
      <vt:lpstr>Arial MT</vt:lpstr>
      <vt:lpstr>Calibri</vt:lpstr>
      <vt:lpstr>Calibri Light</vt:lpstr>
      <vt:lpstr>Candara</vt:lpstr>
      <vt:lpstr>Impact</vt:lpstr>
      <vt:lpstr>Nirmala UI Semilight</vt:lpstr>
      <vt:lpstr>Times New Roman</vt:lpstr>
      <vt:lpstr>Wingdings</vt:lpstr>
      <vt:lpstr>Office Theme</vt:lpstr>
      <vt:lpstr>PowerPoint Presentation</vt:lpstr>
      <vt:lpstr>REGULATORY FRAMEWORK</vt:lpstr>
      <vt:lpstr>About Us</vt:lpstr>
      <vt:lpstr>OUR VISION, MISSION &amp; MOTTO</vt:lpstr>
      <vt:lpstr>SOUL OF SATYA – 5T’s</vt:lpstr>
      <vt:lpstr>S a t y a ’ s C l i e n t S e g m e n t</vt:lpstr>
      <vt:lpstr>PowerPoint Presentation</vt:lpstr>
      <vt:lpstr>BOARD OF DIRECTORS</vt:lpstr>
      <vt:lpstr>BOARD OF DIRECTORS</vt:lpstr>
      <vt:lpstr>BOARD OF DIRECTORS</vt:lpstr>
      <vt:lpstr>OUR LEADERSHIP TEAM</vt:lpstr>
      <vt:lpstr>OUR LEADERSHIP TEAM</vt:lpstr>
      <vt:lpstr>OUR LEADERSHIP TEAM</vt:lpstr>
      <vt:lpstr>SATYA’s Compliances</vt:lpstr>
      <vt:lpstr>Key Regulatory Law applicable to the Company</vt:lpstr>
      <vt:lpstr>PRODUCT OFFERINGS</vt:lpstr>
      <vt:lpstr>Field Operational Process</vt:lpstr>
      <vt:lpstr>Area Selection-A</vt:lpstr>
      <vt:lpstr>Robust Digitalized Business Processes</vt:lpstr>
      <vt:lpstr>Robust Digitized Business Processes</vt:lpstr>
      <vt:lpstr>Robust Digitized Business Processes</vt:lpstr>
      <vt:lpstr>Client Protection Principles</vt:lpstr>
      <vt:lpstr>Code Of Conduct/ Fair Practice Code</vt:lpstr>
      <vt:lpstr>Components</vt:lpstr>
      <vt:lpstr>Element of COC</vt:lpstr>
      <vt:lpstr>Element of COC</vt:lpstr>
      <vt:lpstr>Zero Tolerance Policy (ZTP)</vt:lpstr>
      <vt:lpstr>OPERATIONAL PARAMETERS</vt:lpstr>
      <vt:lpstr>PowerPoint Presentation</vt:lpstr>
      <vt:lpstr>Women Centric Sustainable Development</vt:lpstr>
      <vt:lpstr>PowerPoint Presentation</vt:lpstr>
      <vt:lpstr>Roles of Independent Director</vt:lpstr>
      <vt:lpstr>Duties of Independent Director</vt:lpstr>
      <vt:lpstr>Obligation of Independent Director</vt:lpstr>
      <vt:lpstr>Disclosures by Independent Directors</vt:lpstr>
      <vt:lpstr>ACHIEVEMENTS &amp; AWARDS</vt:lpstr>
      <vt:lpstr>ACHIEVEMENTS &amp; AWARDS</vt:lpstr>
      <vt:lpstr>ACHIEVEMENTS &amp; AWARDS</vt:lpstr>
      <vt:lpstr>ACHIEVEMENTS &amp; AWARDS</vt:lpstr>
      <vt:lpstr>ACHIEVEMENTS &amp; AWARDS</vt:lpstr>
      <vt:lpstr>ACHIEVEMENTS &amp; AWARDS</vt:lpstr>
      <vt:lpstr>ACHIEVEMENTS &amp; AWARDS</vt:lpstr>
      <vt:lpstr>ACHIEVEMENTS &amp; AWARDS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ASHISH  CHAUDHARY</dc:creator>
  <cp:lastModifiedBy>Ashish Gopal Dubey</cp:lastModifiedBy>
  <cp:revision>10</cp:revision>
  <dcterms:created xsi:type="dcterms:W3CDTF">2025-05-10T03:55:12Z</dcterms:created>
  <dcterms:modified xsi:type="dcterms:W3CDTF">2026-05-25T06:15:52Z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2024-04-24T00:00:00Z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2025-05-10T00:00:00Z</vt:filetime>
  </property>
  <property fmtid="{D5CDD505-2E9C-101B-9397-08002B2CF9AE}" pid="5" name="Producer">
    <vt:lpwstr>Microsoft® PowerPoint® for Microsoft 365</vt:lpwstr>
  </property>
</Properties>
</file>